
<file path=[Content_Types].xml><?xml version="1.0" encoding="utf-8"?>
<Types xmlns="http://schemas.openxmlformats.org/package/2006/content-types">
  <Default Extension="xml" ContentType="application/xml"/>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86"/>
  </p:notesMasterIdLst>
  <p:sldIdLst>
    <p:sldId id="256" r:id="rId2"/>
    <p:sldId id="257" r:id="rId3"/>
    <p:sldId id="288" r:id="rId4"/>
    <p:sldId id="329" r:id="rId5"/>
    <p:sldId id="290" r:id="rId6"/>
    <p:sldId id="300" r:id="rId7"/>
    <p:sldId id="331" r:id="rId8"/>
    <p:sldId id="301" r:id="rId9"/>
    <p:sldId id="307" r:id="rId10"/>
    <p:sldId id="309" r:id="rId11"/>
    <p:sldId id="338" r:id="rId12"/>
    <p:sldId id="330" r:id="rId13"/>
    <p:sldId id="302" r:id="rId14"/>
    <p:sldId id="322" r:id="rId15"/>
    <p:sldId id="323" r:id="rId16"/>
    <p:sldId id="303" r:id="rId17"/>
    <p:sldId id="310" r:id="rId18"/>
    <p:sldId id="341" r:id="rId19"/>
    <p:sldId id="342" r:id="rId20"/>
    <p:sldId id="345" r:id="rId21"/>
    <p:sldId id="346" r:id="rId22"/>
    <p:sldId id="347" r:id="rId23"/>
    <p:sldId id="340" r:id="rId24"/>
    <p:sldId id="348" r:id="rId25"/>
    <p:sldId id="349" r:id="rId26"/>
    <p:sldId id="352" r:id="rId27"/>
    <p:sldId id="353" r:id="rId28"/>
    <p:sldId id="355" r:id="rId29"/>
    <p:sldId id="360" r:id="rId30"/>
    <p:sldId id="356" r:id="rId31"/>
    <p:sldId id="359" r:id="rId32"/>
    <p:sldId id="357" r:id="rId33"/>
    <p:sldId id="358" r:id="rId34"/>
    <p:sldId id="311" r:id="rId35"/>
    <p:sldId id="321" r:id="rId36"/>
    <p:sldId id="339" r:id="rId37"/>
    <p:sldId id="313" r:id="rId38"/>
    <p:sldId id="314" r:id="rId39"/>
    <p:sldId id="315" r:id="rId40"/>
    <p:sldId id="316" r:id="rId41"/>
    <p:sldId id="317" r:id="rId42"/>
    <p:sldId id="318" r:id="rId43"/>
    <p:sldId id="319" r:id="rId44"/>
    <p:sldId id="320" r:id="rId45"/>
    <p:sldId id="332" r:id="rId46"/>
    <p:sldId id="333" r:id="rId47"/>
    <p:sldId id="334" r:id="rId48"/>
    <p:sldId id="335" r:id="rId49"/>
    <p:sldId id="336" r:id="rId50"/>
    <p:sldId id="337" r:id="rId51"/>
    <p:sldId id="294" r:id="rId52"/>
    <p:sldId id="297" r:id="rId53"/>
    <p:sldId id="298" r:id="rId54"/>
    <p:sldId id="299" r:id="rId55"/>
    <p:sldId id="295" r:id="rId56"/>
    <p:sldId id="258" r:id="rId57"/>
    <p:sldId id="259" r:id="rId58"/>
    <p:sldId id="260" r:id="rId59"/>
    <p:sldId id="261" r:id="rId60"/>
    <p:sldId id="263" r:id="rId61"/>
    <p:sldId id="262" r:id="rId62"/>
    <p:sldId id="264" r:id="rId63"/>
    <p:sldId id="265" r:id="rId64"/>
    <p:sldId id="275" r:id="rId65"/>
    <p:sldId id="266" r:id="rId66"/>
    <p:sldId id="267" r:id="rId67"/>
    <p:sldId id="268" r:id="rId68"/>
    <p:sldId id="269" r:id="rId69"/>
    <p:sldId id="270" r:id="rId70"/>
    <p:sldId id="271" r:id="rId71"/>
    <p:sldId id="272" r:id="rId72"/>
    <p:sldId id="274" r:id="rId73"/>
    <p:sldId id="273" r:id="rId74"/>
    <p:sldId id="276" r:id="rId75"/>
    <p:sldId id="277" r:id="rId76"/>
    <p:sldId id="278" r:id="rId77"/>
    <p:sldId id="279" r:id="rId78"/>
    <p:sldId id="280" r:id="rId79"/>
    <p:sldId id="281" r:id="rId80"/>
    <p:sldId id="324" r:id="rId81"/>
    <p:sldId id="325" r:id="rId82"/>
    <p:sldId id="326" r:id="rId83"/>
    <p:sldId id="327" r:id="rId84"/>
    <p:sldId id="328" r:id="rId8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4378"/>
  </p:normalViewPr>
  <p:slideViewPr>
    <p:cSldViewPr snapToGrid="0" snapToObjects="1">
      <p:cViewPr varScale="1">
        <p:scale>
          <a:sx n="92" d="100"/>
          <a:sy n="92" d="100"/>
        </p:scale>
        <p:origin x="1320" y="1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notesMaster" Target="notesMasters/notesMaster1.xml"/><Relationship Id="rId87" Type="http://schemas.openxmlformats.org/officeDocument/2006/relationships/presProps" Target="presProps.xml"/><Relationship Id="rId88" Type="http://schemas.openxmlformats.org/officeDocument/2006/relationships/viewProps" Target="viewProps.xml"/><Relationship Id="rId8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25F682-9988-D94F-9A71-50A4F920F505}" type="datetimeFigureOut">
              <a:rPr lang="en-US" smtClean="0"/>
              <a:t>5/6/16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0650DF-8CBF-0341-B1F9-47D0C0CD302F}" type="slidenum">
              <a:rPr lang="en-US" smtClean="0"/>
              <a:t>‹#›</a:t>
            </a:fld>
            <a:endParaRPr lang="en-US"/>
          </a:p>
        </p:txBody>
      </p:sp>
    </p:spTree>
    <p:extLst>
      <p:ext uri="{BB962C8B-B14F-4D97-AF65-F5344CB8AC3E}">
        <p14:creationId xmlns:p14="http://schemas.microsoft.com/office/powerpoint/2010/main" val="236523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Tillförse</a:t>
            </a:r>
            <a:r>
              <a:rPr lang="en-US" dirty="0" smtClean="0"/>
              <a:t> en </a:t>
            </a:r>
            <a:r>
              <a:rPr lang="en-US" dirty="0" err="1" smtClean="0"/>
              <a:t>viss</a:t>
            </a:r>
            <a:r>
              <a:rPr lang="en-US" dirty="0" smtClean="0"/>
              <a:t> </a:t>
            </a:r>
            <a:r>
              <a:rPr lang="en-US" dirty="0" err="1" smtClean="0"/>
              <a:t>tillförlitlighetsnivå</a:t>
            </a:r>
            <a:r>
              <a:rPr lang="en-US" dirty="0" smtClean="0"/>
              <a:t> </a:t>
            </a:r>
            <a:r>
              <a:rPr lang="en-US" dirty="0" err="1" smtClean="0"/>
              <a:t>för</a:t>
            </a:r>
            <a:r>
              <a:rPr lang="en-US" dirty="0" smtClean="0"/>
              <a:t> </a:t>
            </a:r>
            <a:r>
              <a:rPr lang="en-US"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distribuerat</a:t>
            </a:r>
            <a:r>
              <a:rPr lang="en-US" baseline="0" dirty="0" smtClean="0"/>
              <a:t> </a:t>
            </a:r>
            <a:r>
              <a:rPr lang="en-US" baseline="0" dirty="0" err="1" smtClean="0"/>
              <a:t>är</a:t>
            </a:r>
            <a:r>
              <a:rPr lang="en-US" baseline="0" dirty="0" smtClean="0"/>
              <a:t> </a:t>
            </a:r>
            <a:r>
              <a:rPr lang="en-US" baseline="0" dirty="0" err="1" smtClean="0"/>
              <a:t>svårt</a:t>
            </a:r>
            <a:r>
              <a:rPr lang="en-US" baseline="0" dirty="0" smtClean="0"/>
              <a:t> </a:t>
            </a:r>
            <a:r>
              <a:rPr lang="en-US" baseline="0" dirty="0" err="1" smtClean="0"/>
              <a:t>av</a:t>
            </a:r>
            <a:r>
              <a:rPr lang="en-US" baseline="0" dirty="0" smtClean="0"/>
              <a:t> </a:t>
            </a:r>
            <a:r>
              <a:rPr lang="en-US" baseline="0" dirty="0" err="1" smtClean="0"/>
              <a:t>flera</a:t>
            </a:r>
            <a:r>
              <a:rPr lang="en-US" baseline="0" dirty="0" smtClean="0"/>
              <a:t> </a:t>
            </a:r>
            <a:r>
              <a:rPr lang="en-US" baseline="0" dirty="0" err="1" smtClean="0"/>
              <a:t>skäl</a:t>
            </a:r>
            <a:r>
              <a:rPr lang="en-US" baseline="0" dirty="0" smtClean="0"/>
              <a:t>.</a:t>
            </a:r>
            <a:br>
              <a:rPr lang="en-US" baseline="0" dirty="0" smtClean="0"/>
            </a:br>
            <a:endParaRPr lang="sv-SE" baseline="0" dirty="0" smtClean="0"/>
          </a:p>
          <a:p>
            <a:r>
              <a:rPr lang="sv-SE" baseline="0" dirty="0" smtClean="0"/>
              <a:t>Först och främst så ökar risken för att ett fel inträffar desto fler tjänster/</a:t>
            </a:r>
            <a:r>
              <a:rPr lang="sv-SE" baseline="0" dirty="0" err="1" smtClean="0"/>
              <a:t>resources</a:t>
            </a:r>
            <a:r>
              <a:rPr lang="sv-SE" baseline="0" dirty="0" smtClean="0"/>
              <a:t> som används.</a:t>
            </a:r>
          </a:p>
          <a:p>
            <a:r>
              <a:rPr lang="sv-SE" baseline="0" dirty="0" smtClean="0"/>
              <a:t>Vidare är det väldigt svårt att fullständigt modellera tillförlitligheten i sådana miljöer. Det finns till exempel oändligt med parametrar att ta hänsyn till när man beräknar tillförlitligheten.</a:t>
            </a:r>
          </a:p>
          <a:p>
            <a:endParaRPr lang="sv-SE" baseline="0" dirty="0" smtClean="0"/>
          </a:p>
          <a:p>
            <a:r>
              <a:rPr lang="sv-SE" baseline="0" dirty="0" smtClean="0"/>
              <a:t>För streaming tjänster är just tillförlitlighet av stor betydelse eftersom man kan förlora viktig data om ett fel inträffar</a:t>
            </a:r>
          </a:p>
          <a:p>
            <a:endParaRPr lang="sv-SE" baseline="0" dirty="0" smtClean="0"/>
          </a:p>
          <a:p>
            <a:r>
              <a:rPr lang="sv-SE" baseline="0" dirty="0" smtClean="0"/>
              <a:t>Vidare så vill inte användare av sådana tjänster bry sig om hur en viss tillförlitlighet uppnås, enbart att den gör det. Därför är det upp till de som tillgodoser dessa tjänster att göra detta.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a:t>
            </a:fld>
            <a:endParaRPr lang="en-US"/>
          </a:p>
        </p:txBody>
      </p:sp>
    </p:spTree>
    <p:extLst>
      <p:ext uri="{BB962C8B-B14F-4D97-AF65-F5344CB8AC3E}">
        <p14:creationId xmlns:p14="http://schemas.microsoft.com/office/powerpoint/2010/main" val="885855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har</a:t>
            </a:r>
            <a:r>
              <a:rPr lang="en-US" dirty="0" smtClean="0"/>
              <a:t> en process</a:t>
            </a:r>
            <a:r>
              <a:rPr lang="en-US" baseline="0" dirty="0" smtClean="0"/>
              <a:t> med </a:t>
            </a:r>
            <a:r>
              <a:rPr lang="en-US" baseline="0" dirty="0" err="1" smtClean="0"/>
              <a:t>ett</a:t>
            </a:r>
            <a:r>
              <a:rPr lang="en-US" baseline="0" dirty="0" smtClean="0"/>
              <a:t> </a:t>
            </a:r>
            <a:r>
              <a:rPr lang="en-US" baseline="0" dirty="0" err="1" smtClean="0"/>
              <a:t>antal</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dirty="0" err="1" smtClean="0"/>
              <a:t>är</a:t>
            </a:r>
            <a:r>
              <a:rPr lang="en-US" dirty="0" smtClean="0"/>
              <a:t> </a:t>
            </a:r>
            <a:r>
              <a:rPr lang="en-US" dirty="0" err="1" smtClean="0"/>
              <a:t>tillförlitlighet</a:t>
            </a:r>
            <a:r>
              <a:rPr lang="en-US" dirty="0" smtClean="0"/>
              <a:t> </a:t>
            </a:r>
            <a:r>
              <a:rPr lang="en-US" dirty="0" err="1" smtClean="0"/>
              <a:t>definierat</a:t>
            </a:r>
            <a:r>
              <a:rPr lang="en-US" dirty="0" smtClean="0"/>
              <a:t> </a:t>
            </a:r>
            <a:r>
              <a:rPr lang="en-US" dirty="0" err="1" smtClean="0"/>
              <a:t>som</a:t>
            </a:r>
            <a:r>
              <a:rPr lang="en-US" dirty="0" smtClean="0"/>
              <a:t> </a:t>
            </a:r>
            <a:r>
              <a:rPr lang="en-US" dirty="0" err="1" smtClean="0"/>
              <a:t>att</a:t>
            </a:r>
            <a:r>
              <a:rPr lang="en-US"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a:t>
            </a:r>
            <a:r>
              <a:rPr lang="en-US" baseline="0" dirty="0" err="1" smtClean="0"/>
              <a:t>kör</a:t>
            </a:r>
            <a:r>
              <a:rPr lang="en-US" baseline="0" dirty="0" smtClean="0"/>
              <a:t>.</a:t>
            </a:r>
          </a:p>
          <a:p>
            <a:endParaRPr lang="en-US" baseline="0" dirty="0" smtClean="0"/>
          </a:p>
          <a:p>
            <a:r>
              <a:rPr lang="en-US" baseline="0" dirty="0" smtClean="0"/>
              <a:t>Om vi </a:t>
            </a:r>
            <a:r>
              <a:rPr lang="en-US" baseline="0" dirty="0" err="1" smtClean="0"/>
              <a:t>vidare</a:t>
            </a:r>
            <a:r>
              <a:rPr lang="en-US" baseline="0" dirty="0" smtClean="0"/>
              <a:t> </a:t>
            </a:r>
            <a:r>
              <a:rPr lang="en-US" baseline="0" dirty="0" err="1" smtClean="0"/>
              <a:t>antar</a:t>
            </a:r>
            <a:r>
              <a:rPr lang="en-US" baseline="0" dirty="0" smtClean="0"/>
              <a:t> </a:t>
            </a:r>
            <a:r>
              <a:rPr lang="en-US" baseline="0" dirty="0" err="1" smtClean="0"/>
              <a:t>att</a:t>
            </a:r>
            <a:r>
              <a:rPr lang="en-US" baseline="0" dirty="0" smtClean="0"/>
              <a:t> </a:t>
            </a:r>
            <a:r>
              <a:rPr lang="en-US" baseline="0" dirty="0" err="1" smtClean="0"/>
              <a:t>fel</a:t>
            </a:r>
            <a:r>
              <a:rPr lang="en-US" baseline="0" dirty="0" smtClean="0"/>
              <a:t> </a:t>
            </a:r>
            <a:r>
              <a:rPr lang="en-US" baseline="0" dirty="0" err="1" smtClean="0"/>
              <a:t>inträffar</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kan</a:t>
            </a:r>
            <a:r>
              <a:rPr lang="en-US" baseline="0" dirty="0" smtClean="0"/>
              <a:t> </a:t>
            </a:r>
            <a:r>
              <a:rPr lang="en-US" baseline="0" dirty="0" err="1" smtClean="0"/>
              <a:t>tillförlitligheten</a:t>
            </a:r>
            <a:r>
              <a:rPr lang="en-US" baseline="0" dirty="0" smtClean="0"/>
              <a:t> </a:t>
            </a:r>
            <a:r>
              <a:rPr lang="en-US" baseline="0" dirty="0" err="1" smtClean="0"/>
              <a:t>definieras</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lever, under den </a:t>
            </a:r>
            <a:r>
              <a:rPr lang="en-US" baseline="0" dirty="0" err="1" smtClean="0"/>
              <a:t>tid</a:t>
            </a:r>
            <a:r>
              <a:rPr lang="en-US" baseline="0" dirty="0" smtClean="0"/>
              <a:t> </a:t>
            </a:r>
            <a:r>
              <a:rPr lang="en-US" baseline="0" dirty="0" err="1" smtClean="0"/>
              <a:t>det</a:t>
            </a:r>
            <a:r>
              <a:rPr lang="en-US" baseline="0" dirty="0" smtClean="0"/>
              <a:t> tar </a:t>
            </a:r>
            <a:r>
              <a:rPr lang="en-US" baseline="0" dirty="0" err="1" smtClean="0"/>
              <a:t>att</a:t>
            </a:r>
            <a:r>
              <a:rPr lang="en-US" baseline="0" dirty="0" smtClean="0"/>
              <a:t> </a:t>
            </a:r>
            <a:r>
              <a:rPr lang="en-US" baseline="0" dirty="0" err="1" smtClean="0"/>
              <a:t>replicera</a:t>
            </a:r>
            <a:r>
              <a:rPr lang="en-US" baseline="0" dirty="0" smtClean="0"/>
              <a:t> </a:t>
            </a:r>
            <a:r>
              <a:rPr lang="en-US" baseline="0" dirty="0" err="1" smtClean="0"/>
              <a:t>replikan</a:t>
            </a:r>
            <a:r>
              <a:rPr lang="en-US" baseline="0" dirty="0" smtClean="0"/>
              <a:t>.</a:t>
            </a:r>
          </a:p>
          <a:p>
            <a:endParaRPr lang="en-US" baseline="0" dirty="0" smtClean="0"/>
          </a:p>
          <a:p>
            <a:r>
              <a:rPr lang="en-US" baseline="0" dirty="0" err="1" smtClean="0"/>
              <a:t>Tiden</a:t>
            </a:r>
            <a:r>
              <a:rPr lang="en-US" baseline="0" dirty="0" smtClean="0"/>
              <a:t> </a:t>
            </a:r>
            <a:r>
              <a:rPr lang="en-US" i="1" baseline="0" dirty="0" smtClean="0"/>
              <a:t>t</a:t>
            </a:r>
            <a:r>
              <a:rPr lang="en-US" i="0" baseline="0" dirty="0" smtClean="0"/>
              <a:t> I </a:t>
            </a:r>
            <a:r>
              <a:rPr lang="en-US" i="0" baseline="0" dirty="0" err="1" smtClean="0"/>
              <a:t>vårt</a:t>
            </a:r>
            <a:r>
              <a:rPr lang="en-US" i="0" baseline="0" dirty="0" smtClean="0"/>
              <a:t> fall </a:t>
            </a:r>
            <a:r>
              <a:rPr lang="en-US" i="0" baseline="0" dirty="0" err="1" smtClean="0"/>
              <a:t>är</a:t>
            </a:r>
            <a:r>
              <a:rPr lang="en-US" i="0" baseline="0" dirty="0" smtClean="0"/>
              <a:t> </a:t>
            </a:r>
            <a:r>
              <a:rPr lang="en-US" i="0" baseline="0" dirty="0" err="1" smtClean="0"/>
              <a:t>då</a:t>
            </a:r>
            <a:r>
              <a:rPr lang="en-US" i="0" baseline="0" dirty="0" smtClean="0"/>
              <a:t> </a:t>
            </a:r>
            <a:r>
              <a:rPr lang="en-US" i="0" baseline="0" dirty="0" err="1" smtClean="0"/>
              <a:t>tiden</a:t>
            </a:r>
            <a:r>
              <a:rPr lang="en-US" i="0" baseline="0" dirty="0" smtClean="0"/>
              <a:t> </a:t>
            </a:r>
            <a:r>
              <a:rPr lang="en-US" i="0" baseline="0" dirty="0" err="1" smtClean="0"/>
              <a:t>det</a:t>
            </a:r>
            <a:r>
              <a:rPr lang="en-US" i="0" baseline="0" dirty="0" smtClean="0"/>
              <a:t> tar </a:t>
            </a:r>
            <a:r>
              <a:rPr lang="en-US" i="0" baseline="0" dirty="0" err="1" smtClean="0"/>
              <a:t>att</a:t>
            </a:r>
            <a:r>
              <a:rPr lang="en-US" i="0" baseline="0" dirty="0" smtClean="0"/>
              <a:t> </a:t>
            </a:r>
            <a:r>
              <a:rPr lang="en-US" i="0" baseline="0" dirty="0" err="1" smtClean="0"/>
              <a:t>detektera</a:t>
            </a:r>
            <a:r>
              <a:rPr lang="en-US" i="0" baseline="0" dirty="0" smtClean="0"/>
              <a:t> </a:t>
            </a:r>
            <a:r>
              <a:rPr lang="en-US" i="0" baseline="0" dirty="0" err="1" smtClean="0"/>
              <a:t>ett</a:t>
            </a:r>
            <a:r>
              <a:rPr lang="en-US" i="0" baseline="0" dirty="0" smtClean="0"/>
              <a:t> </a:t>
            </a:r>
            <a:r>
              <a:rPr lang="en-US" i="0" baseline="0" dirty="0" err="1" smtClean="0"/>
              <a:t>fel</a:t>
            </a:r>
            <a:r>
              <a:rPr lang="en-US" i="0" baseline="0" dirty="0" smtClean="0"/>
              <a:t> </a:t>
            </a:r>
            <a:r>
              <a:rPr lang="sv-SE" i="0" baseline="0" dirty="0" smtClean="0"/>
              <a:t>+ tiden att </a:t>
            </a:r>
            <a:r>
              <a:rPr lang="sv-SE" i="0" baseline="0" dirty="0" err="1" smtClean="0"/>
              <a:t>replicera</a:t>
            </a:r>
            <a:r>
              <a:rPr lang="sv-SE" i="0" baseline="0" dirty="0" smtClean="0"/>
              <a:t> en </a:t>
            </a:r>
            <a:r>
              <a:rPr lang="sv-SE" i="0" baseline="0" dirty="0" err="1" smtClean="0"/>
              <a:t>replika</a:t>
            </a:r>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14</a:t>
            </a:fld>
            <a:endParaRPr lang="en-US"/>
          </a:p>
        </p:txBody>
      </p:sp>
    </p:spTree>
    <p:extLst>
      <p:ext uri="{BB962C8B-B14F-4D97-AF65-F5344CB8AC3E}">
        <p14:creationId xmlns:p14="http://schemas.microsoft.com/office/powerpoint/2010/main" val="415660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Tillfötligheten</a:t>
            </a:r>
            <a:r>
              <a:rPr lang="en-US" dirty="0" smtClean="0"/>
              <a:t> </a:t>
            </a:r>
            <a:r>
              <a:rPr lang="en-US" dirty="0" err="1" smtClean="0"/>
              <a:t>kan</a:t>
            </a:r>
            <a:r>
              <a:rPr lang="en-US" dirty="0" smtClean="0"/>
              <a:t> </a:t>
            </a:r>
            <a:r>
              <a:rPr lang="en-US" dirty="0" err="1" smtClean="0"/>
              <a:t>då</a:t>
            </a:r>
            <a:r>
              <a:rPr lang="en-US" dirty="0" smtClean="0"/>
              <a:t> </a:t>
            </a:r>
            <a:r>
              <a:rPr lang="en-US" dirty="0" err="1" smtClean="0"/>
              <a:t>skrivas</a:t>
            </a:r>
            <a:r>
              <a:rPr lang="en-US" dirty="0" smtClean="0"/>
              <a:t> </a:t>
            </a:r>
            <a:r>
              <a:rPr lang="en-US" dirty="0" err="1" smtClean="0"/>
              <a:t>som</a:t>
            </a:r>
            <a:r>
              <a:rPr lang="en-US" dirty="0" smtClean="0"/>
              <a:t> </a:t>
            </a:r>
            <a:r>
              <a:rPr lang="en-US" dirty="0" err="1" smtClean="0"/>
              <a:t>sannolikheten</a:t>
            </a:r>
            <a:r>
              <a:rPr lang="en-US" dirty="0" smtClean="0"/>
              <a:t> </a:t>
            </a:r>
            <a:r>
              <a:rPr lang="en-US" dirty="0" err="1" smtClean="0"/>
              <a:t>att</a:t>
            </a:r>
            <a:r>
              <a:rPr lang="en-US" dirty="0" smtClean="0"/>
              <a:t> </a:t>
            </a:r>
            <a:r>
              <a:rPr lang="en-US" dirty="0" err="1" smtClean="0"/>
              <a:t>inte</a:t>
            </a:r>
            <a:r>
              <a:rPr lang="en-US" dirty="0" smtClean="0"/>
              <a:t> </a:t>
            </a:r>
            <a:r>
              <a:rPr lang="en-US" dirty="0" err="1" smtClean="0"/>
              <a:t>alla</a:t>
            </a:r>
            <a:r>
              <a:rPr lang="en-US" dirty="0" smtClean="0"/>
              <a:t> </a:t>
            </a:r>
            <a:r>
              <a:rPr lang="en-US" dirty="0" err="1" smtClean="0"/>
              <a:t>noder</a:t>
            </a:r>
            <a:r>
              <a:rPr lang="en-US" baseline="0" dirty="0" smtClean="0"/>
              <a:t> </a:t>
            </a:r>
            <a:r>
              <a:rPr lang="en-US" baseline="0" dirty="0" err="1" smtClean="0"/>
              <a:t>som</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dör</a:t>
            </a:r>
            <a:r>
              <a:rPr lang="en-US" baseline="0" dirty="0" smtClean="0"/>
              <a:t> under </a:t>
            </a:r>
            <a:r>
              <a:rPr lang="en-US" baseline="0" dirty="0" err="1" smtClean="0"/>
              <a:t>tiden</a:t>
            </a:r>
            <a:r>
              <a:rPr lang="en-US" baseline="0" dirty="0" smtClean="0"/>
              <a:t> </a:t>
            </a:r>
            <a:r>
              <a:rPr lang="en-US" i="1" baseline="0" dirty="0" smtClean="0"/>
              <a:t>t</a:t>
            </a:r>
            <a:r>
              <a:rPr lang="en-US" i="0" baseline="0" dirty="0" smtClean="0"/>
              <a:t>, </a:t>
            </a:r>
            <a:r>
              <a:rPr lang="en-US" i="0" baseline="0" dirty="0" err="1" smtClean="0"/>
              <a:t>dvs</a:t>
            </a:r>
            <a:r>
              <a:rPr lang="en-US" i="0" baseline="0" dirty="0" smtClean="0"/>
              <a:t> </a:t>
            </a:r>
            <a:r>
              <a:rPr lang="en-US" i="0" baseline="0" dirty="0" err="1" smtClean="0"/>
              <a:t>innan</a:t>
            </a:r>
            <a:r>
              <a:rPr lang="en-US" i="0" baseline="0" dirty="0" smtClean="0"/>
              <a:t> vi </a:t>
            </a:r>
            <a:r>
              <a:rPr lang="en-US" i="0" baseline="0" dirty="0" err="1" smtClean="0"/>
              <a:t>hunnit</a:t>
            </a:r>
            <a:r>
              <a:rPr lang="en-US" i="0" baseline="0" dirty="0" smtClean="0"/>
              <a:t> </a:t>
            </a:r>
            <a:r>
              <a:rPr lang="en-US" i="0" baseline="0" dirty="0" err="1" smtClean="0"/>
              <a:t>skapa</a:t>
            </a:r>
            <a:r>
              <a:rPr lang="en-US" i="0" baseline="0" dirty="0" smtClean="0"/>
              <a:t> en </a:t>
            </a:r>
            <a:r>
              <a:rPr lang="en-US" i="0" baseline="0" dirty="0" err="1" smtClean="0"/>
              <a:t>ny</a:t>
            </a:r>
            <a:r>
              <a:rPr lang="en-US" i="0" baseline="0" dirty="0" smtClean="0"/>
              <a:t> </a:t>
            </a:r>
            <a:r>
              <a:rPr lang="en-US" i="0" baseline="0" dirty="0" err="1" smtClean="0"/>
              <a:t>replika</a:t>
            </a:r>
            <a:r>
              <a:rPr lang="en-US" i="0" baseline="0" dirty="0" smtClean="0"/>
              <a:t>.</a:t>
            </a:r>
          </a:p>
          <a:p>
            <a:endParaRPr lang="en-US" i="0" baseline="0" dirty="0" smtClean="0"/>
          </a:p>
          <a:p>
            <a:r>
              <a:rPr lang="en-US" i="0" baseline="0" dirty="0" err="1" smtClean="0"/>
              <a:t>Och</a:t>
            </a:r>
            <a:r>
              <a:rPr lang="en-US" i="0" baseline="0" dirty="0" smtClean="0"/>
              <a:t> </a:t>
            </a:r>
            <a:r>
              <a:rPr lang="en-US" i="0" baseline="0" dirty="0" err="1" smtClean="0"/>
              <a:t>eftersom</a:t>
            </a:r>
            <a:r>
              <a:rPr lang="en-US" i="0" baseline="0" dirty="0" smtClean="0"/>
              <a:t> vi </a:t>
            </a:r>
            <a:r>
              <a:rPr lang="en-US" i="0" baseline="0" dirty="0" err="1" smtClean="0"/>
              <a:t>antar</a:t>
            </a:r>
            <a:r>
              <a:rPr lang="en-US" i="0" baseline="0" dirty="0" smtClean="0"/>
              <a:t> </a:t>
            </a:r>
            <a:r>
              <a:rPr lang="en-US" i="0" baseline="0" dirty="0" err="1" smtClean="0"/>
              <a:t>att</a:t>
            </a:r>
            <a:r>
              <a:rPr lang="en-US" i="0" baseline="0" dirty="0" smtClean="0"/>
              <a:t> failures </a:t>
            </a:r>
            <a:r>
              <a:rPr lang="en-US" i="0" baseline="0" dirty="0" err="1" smtClean="0"/>
              <a:t>för</a:t>
            </a:r>
            <a:r>
              <a:rPr lang="en-US" i="0" baseline="0" dirty="0" smtClean="0"/>
              <a:t> </a:t>
            </a:r>
            <a:r>
              <a:rPr lang="en-US" i="0" baseline="0" dirty="0" err="1" smtClean="0"/>
              <a:t>noder</a:t>
            </a:r>
            <a:r>
              <a:rPr lang="en-US" i="0" baseline="0" dirty="0" smtClean="0"/>
              <a:t> </a:t>
            </a:r>
            <a:r>
              <a:rPr lang="en-US" i="0" baseline="0" dirty="0" err="1" smtClean="0"/>
              <a:t>inte</a:t>
            </a:r>
            <a:r>
              <a:rPr lang="en-US" i="0" baseline="0" dirty="0" smtClean="0"/>
              <a:t> </a:t>
            </a:r>
            <a:r>
              <a:rPr lang="en-US" i="0" baseline="0" dirty="0" err="1" smtClean="0"/>
              <a:t>beror</a:t>
            </a:r>
            <a:r>
              <a:rPr lang="en-US" i="0" baseline="0" dirty="0" smtClean="0"/>
              <a:t> </a:t>
            </a:r>
            <a:r>
              <a:rPr lang="en-US" i="0" baseline="0" dirty="0" err="1" smtClean="0"/>
              <a:t>på</a:t>
            </a:r>
            <a:r>
              <a:rPr lang="en-US" i="0" baseline="0" dirty="0" smtClean="0"/>
              <a:t> </a:t>
            </a:r>
            <a:r>
              <a:rPr lang="en-US" i="0" baseline="0" dirty="0" err="1" smtClean="0"/>
              <a:t>vilket</a:t>
            </a:r>
            <a:r>
              <a:rPr lang="en-US" i="0" baseline="0" dirty="0" smtClean="0"/>
              <a:t> </a:t>
            </a:r>
            <a:r>
              <a:rPr lang="en-US" i="0" baseline="0" dirty="0" err="1" smtClean="0"/>
              <a:t>jobb</a:t>
            </a:r>
            <a:r>
              <a:rPr lang="en-US" i="0" baseline="0" dirty="0" smtClean="0"/>
              <a:t> de </a:t>
            </a:r>
            <a:r>
              <a:rPr lang="en-US" i="0" baseline="0" dirty="0" err="1" smtClean="0"/>
              <a:t>gör</a:t>
            </a:r>
            <a:r>
              <a:rPr lang="en-US" i="0" baseline="0" dirty="0" smtClean="0"/>
              <a:t> </a:t>
            </a:r>
            <a:r>
              <a:rPr lang="en-US" i="0" baseline="0" dirty="0" err="1" smtClean="0"/>
              <a:t>och</a:t>
            </a:r>
            <a:r>
              <a:rPr lang="en-US" i="0" baseline="0" dirty="0" smtClean="0"/>
              <a:t> </a:t>
            </a:r>
            <a:r>
              <a:rPr lang="en-US" i="0" baseline="0" dirty="0" err="1" smtClean="0"/>
              <a:t>vilka</a:t>
            </a:r>
            <a:r>
              <a:rPr lang="en-US" i="0" baseline="0" dirty="0" smtClean="0"/>
              <a:t> tasks </a:t>
            </a:r>
            <a:r>
              <a:rPr lang="en-US" i="0" baseline="0" dirty="0" err="1" smtClean="0"/>
              <a:t>som</a:t>
            </a:r>
            <a:r>
              <a:rPr lang="en-US" i="0" baseline="0" dirty="0" smtClean="0"/>
              <a:t> </a:t>
            </a:r>
            <a:r>
              <a:rPr lang="en-US" i="0" baseline="0" dirty="0" err="1" smtClean="0"/>
              <a:t>körs</a:t>
            </a:r>
            <a:r>
              <a:rPr lang="en-US" i="0" baseline="0" dirty="0" smtClean="0"/>
              <a:t> </a:t>
            </a:r>
            <a:r>
              <a:rPr lang="en-US" i="0" baseline="0" dirty="0" err="1" smtClean="0"/>
              <a:t>där</a:t>
            </a:r>
            <a:r>
              <a:rPr lang="en-US" i="0" baseline="0" dirty="0" smtClean="0"/>
              <a:t>, </a:t>
            </a:r>
            <a:r>
              <a:rPr lang="en-US" i="0" baseline="0" dirty="0" err="1" smtClean="0"/>
              <a:t>så</a:t>
            </a:r>
            <a:r>
              <a:rPr lang="en-US" i="0" baseline="0" dirty="0" smtClean="0"/>
              <a:t> </a:t>
            </a:r>
            <a:r>
              <a:rPr lang="en-US" i="0" baseline="0" dirty="0" err="1" smtClean="0"/>
              <a:t>är</a:t>
            </a:r>
            <a:r>
              <a:rPr lang="en-US" i="0" baseline="0" dirty="0" smtClean="0"/>
              <a:t> </a:t>
            </a:r>
            <a:r>
              <a:rPr lang="en-US" i="0" baseline="0" dirty="0" err="1" smtClean="0"/>
              <a:t>tillförlitligheten</a:t>
            </a:r>
            <a:r>
              <a:rPr lang="en-US" i="0" baseline="0" dirty="0" smtClean="0"/>
              <a:t> </a:t>
            </a:r>
            <a:r>
              <a:rPr lang="en-US" i="0" baseline="0" dirty="0" err="1" smtClean="0"/>
              <a:t>inte</a:t>
            </a:r>
            <a:r>
              <a:rPr lang="en-US" i="0" baseline="0" dirty="0" smtClean="0"/>
              <a:t> </a:t>
            </a:r>
            <a:r>
              <a:rPr lang="en-US" i="0" baseline="0" dirty="0" err="1" smtClean="0"/>
              <a:t>beroende</a:t>
            </a:r>
            <a:r>
              <a:rPr lang="en-US" i="0" baseline="0" dirty="0" smtClean="0"/>
              <a:t> </a:t>
            </a:r>
            <a:r>
              <a:rPr lang="en-US" i="0" baseline="0" dirty="0" err="1" smtClean="0"/>
              <a:t>av</a:t>
            </a:r>
            <a:r>
              <a:rPr lang="en-US" i="0" baseline="0" dirty="0" smtClean="0"/>
              <a:t> </a:t>
            </a:r>
            <a:r>
              <a:rPr lang="en-US" i="0" baseline="0" dirty="0" err="1" smtClean="0"/>
              <a:t>hur</a:t>
            </a:r>
            <a:r>
              <a:rPr lang="en-US" i="0" baseline="0" dirty="0" smtClean="0"/>
              <a:t> </a:t>
            </a:r>
            <a:r>
              <a:rPr lang="en-US" i="0" baseline="0" dirty="0" err="1" smtClean="0"/>
              <a:t>många</a:t>
            </a:r>
            <a:r>
              <a:rPr lang="en-US" i="0" baseline="0" dirty="0" smtClean="0"/>
              <a:t> </a:t>
            </a:r>
            <a:r>
              <a:rPr lang="en-US" i="0" baseline="0" dirty="0" err="1" smtClean="0"/>
              <a:t>replikor</a:t>
            </a:r>
            <a:r>
              <a:rPr lang="en-US" i="0" baseline="0" dirty="0" smtClean="0"/>
              <a:t> </a:t>
            </a:r>
            <a:r>
              <a:rPr lang="en-US" i="0" baseline="0" dirty="0" err="1" smtClean="0"/>
              <a:t>som</a:t>
            </a:r>
            <a:r>
              <a:rPr lang="en-US" i="0" baseline="0" dirty="0" smtClean="0"/>
              <a:t> </a:t>
            </a:r>
            <a:r>
              <a:rPr lang="en-US" i="0" baseline="0" dirty="0" err="1" smtClean="0"/>
              <a:t>körs</a:t>
            </a:r>
            <a:r>
              <a:rPr lang="en-US" i="0" baseline="0" dirty="0" smtClean="0"/>
              <a:t>, </a:t>
            </a:r>
            <a:r>
              <a:rPr lang="en-US" i="0" baseline="0" dirty="0" err="1" smtClean="0"/>
              <a:t>utan</a:t>
            </a:r>
            <a:r>
              <a:rPr lang="en-US" i="0" baseline="0" dirty="0" smtClean="0"/>
              <a:t> </a:t>
            </a:r>
            <a:r>
              <a:rPr lang="en-US" i="0" baseline="0" dirty="0" err="1" smtClean="0"/>
              <a:t>enbart</a:t>
            </a:r>
            <a:r>
              <a:rPr lang="en-US" i="0" baseline="0" dirty="0" smtClean="0"/>
              <a:t> </a:t>
            </a:r>
            <a:r>
              <a:rPr lang="en-US" i="0" baseline="0" dirty="0" err="1" smtClean="0"/>
              <a:t>på</a:t>
            </a:r>
            <a:r>
              <a:rPr lang="en-US" i="0" baseline="0" dirty="0" smtClean="0"/>
              <a:t> </a:t>
            </a:r>
            <a:r>
              <a:rPr lang="en-US" i="0" baseline="0" dirty="0" err="1" smtClean="0"/>
              <a:t>vilka</a:t>
            </a:r>
            <a:r>
              <a:rPr lang="en-US" i="0" baseline="0" dirty="0" smtClean="0"/>
              <a:t> </a:t>
            </a:r>
            <a:r>
              <a:rPr lang="en-US" i="0" baseline="0" dirty="0" err="1" smtClean="0"/>
              <a:t>noder</a:t>
            </a:r>
            <a:r>
              <a:rPr lang="en-US" i="0" baseline="0" dirty="0" smtClean="0"/>
              <a:t> de </a:t>
            </a:r>
            <a:r>
              <a:rPr lang="en-US" i="0" baseline="0" dirty="0" err="1" smtClean="0"/>
              <a:t>kör</a:t>
            </a:r>
            <a:r>
              <a:rPr lang="en-US" i="0" baseline="0" dirty="0" smtClean="0"/>
              <a:t>.</a:t>
            </a:r>
          </a:p>
          <a:p>
            <a:endParaRPr lang="en-US" i="0" baseline="0" dirty="0" smtClean="0"/>
          </a:p>
          <a:p>
            <a:r>
              <a:rPr lang="en-US" i="0" baseline="0" dirty="0" err="1" smtClean="0"/>
              <a:t>Exempelvis</a:t>
            </a:r>
            <a:r>
              <a:rPr lang="en-US" i="0" baseline="0" dirty="0" smtClean="0"/>
              <a:t> om vi </a:t>
            </a:r>
            <a:r>
              <a:rPr lang="en-US" i="0" baseline="0" dirty="0" err="1" smtClean="0"/>
              <a:t>har</a:t>
            </a:r>
            <a:r>
              <a:rPr lang="en-US" i="0" baseline="0" dirty="0" smtClean="0"/>
              <a:t> en </a:t>
            </a:r>
            <a:r>
              <a:rPr lang="en-US" i="0" baseline="0" dirty="0" err="1" smtClean="0"/>
              <a:t>replika</a:t>
            </a:r>
            <a:r>
              <a:rPr lang="en-US" i="0" baseline="0" dirty="0" smtClean="0"/>
              <a:t> </a:t>
            </a:r>
            <a:r>
              <a:rPr lang="en-US" i="0" baseline="0" dirty="0" err="1" smtClean="0"/>
              <a:t>på</a:t>
            </a:r>
            <a:r>
              <a:rPr lang="en-US" i="0" baseline="0" dirty="0" smtClean="0"/>
              <a:t> en nod, </a:t>
            </a:r>
            <a:r>
              <a:rPr lang="en-US" i="0" baseline="0" dirty="0" err="1" smtClean="0"/>
              <a:t>så</a:t>
            </a:r>
            <a:r>
              <a:rPr lang="en-US" i="0" baseline="0" dirty="0" smtClean="0"/>
              <a:t> </a:t>
            </a:r>
            <a:r>
              <a:rPr lang="en-US" i="0" baseline="0" dirty="0" err="1" smtClean="0"/>
              <a:t>har</a:t>
            </a:r>
            <a:r>
              <a:rPr lang="en-US" i="0" baseline="0" dirty="0" smtClean="0"/>
              <a:t> vi </a:t>
            </a:r>
            <a:r>
              <a:rPr lang="en-US" i="0" baseline="0" dirty="0" err="1" smtClean="0"/>
              <a:t>samma</a:t>
            </a:r>
            <a:r>
              <a:rPr lang="en-US" i="0" baseline="0" dirty="0" smtClean="0"/>
              <a:t> </a:t>
            </a:r>
            <a:r>
              <a:rPr lang="en-US" i="0" baseline="0" dirty="0" err="1" smtClean="0"/>
              <a:t>tillförlitlighet</a:t>
            </a:r>
            <a:r>
              <a:rPr lang="en-US" i="0" baseline="0" dirty="0" smtClean="0"/>
              <a:t> </a:t>
            </a:r>
            <a:r>
              <a:rPr lang="en-US" i="0" baseline="0" dirty="0" err="1" smtClean="0"/>
              <a:t>som</a:t>
            </a:r>
            <a:r>
              <a:rPr lang="en-US" i="0" baseline="0" dirty="0" smtClean="0"/>
              <a:t> om vi hade haft 10 </a:t>
            </a:r>
            <a:r>
              <a:rPr lang="en-US" i="0" baseline="0" dirty="0" err="1" smtClean="0"/>
              <a:t>replikor</a:t>
            </a:r>
            <a:r>
              <a:rPr lang="en-US" i="0" baseline="0" dirty="0" smtClean="0"/>
              <a:t> </a:t>
            </a:r>
            <a:r>
              <a:rPr lang="en-US" i="0" baseline="0" dirty="0" err="1" smtClean="0"/>
              <a:t>på</a:t>
            </a:r>
            <a:r>
              <a:rPr lang="en-US" i="0" baseline="0" dirty="0" smtClean="0"/>
              <a:t> den </a:t>
            </a:r>
            <a:r>
              <a:rPr lang="en-US" i="0" baseline="0" dirty="0" err="1" smtClean="0"/>
              <a:t>noden</a:t>
            </a:r>
            <a:r>
              <a:rPr lang="en-US" i="0"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15</a:t>
            </a:fld>
            <a:endParaRPr lang="en-US"/>
          </a:p>
        </p:txBody>
      </p:sp>
    </p:spTree>
    <p:extLst>
      <p:ext uri="{BB962C8B-B14F-4D97-AF65-F5344CB8AC3E}">
        <p14:creationId xmlns:p14="http://schemas.microsoft.com/office/powerpoint/2010/main" val="656426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a:t>
            </a:r>
            <a:r>
              <a:rPr lang="en-US" baseline="0" dirty="0" smtClean="0"/>
              <a:t> </a:t>
            </a:r>
            <a:r>
              <a:rPr lang="en-US" baseline="0" dirty="0" err="1" smtClean="0"/>
              <a:t>när</a:t>
            </a:r>
            <a:r>
              <a:rPr lang="en-US" baseline="0" dirty="0" smtClean="0"/>
              <a:t> vi </a:t>
            </a:r>
            <a:r>
              <a:rPr lang="en-US" baseline="0" dirty="0" err="1" smtClean="0"/>
              <a:t>har</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beskriva</a:t>
            </a:r>
            <a:r>
              <a:rPr lang="en-US" baseline="0" dirty="0" smtClean="0"/>
              <a:t> </a:t>
            </a:r>
            <a:r>
              <a:rPr lang="en-US" baseline="0" dirty="0" err="1" smtClean="0"/>
              <a:t>tillförlitligheten</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ju</a:t>
            </a:r>
            <a:r>
              <a:rPr lang="en-US" baseline="0" dirty="0" smtClean="0"/>
              <a:t> se till </a:t>
            </a:r>
            <a:r>
              <a:rPr lang="en-US" baseline="0" dirty="0" err="1" smtClean="0"/>
              <a:t>att</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p>
          <a:p>
            <a:endParaRPr lang="en-US" baseline="0" dirty="0" smtClean="0"/>
          </a:p>
          <a:p>
            <a:r>
              <a:rPr lang="en-US" baseline="0" dirty="0" smtClean="0"/>
              <a:t>I </a:t>
            </a:r>
            <a:r>
              <a:rPr lang="en-US" baseline="0" dirty="0" err="1" smtClean="0"/>
              <a:t>princip</a:t>
            </a:r>
            <a:r>
              <a:rPr lang="en-US" baseline="0" dirty="0" smtClean="0"/>
              <a:t> </a:t>
            </a:r>
            <a:r>
              <a:rPr lang="en-US" baseline="0" dirty="0" err="1" smtClean="0"/>
              <a:t>innebär</a:t>
            </a:r>
            <a:r>
              <a:rPr lang="en-US" baseline="0" dirty="0" smtClean="0"/>
              <a:t> </a:t>
            </a:r>
            <a:r>
              <a:rPr lang="en-US" baseline="0" dirty="0" err="1" smtClean="0"/>
              <a:t>det</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a:t>
            </a:r>
            <a:r>
              <a:rPr lang="en-US" baseline="0" dirty="0" err="1" smtClean="0"/>
              <a:t>tillräckligt</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uppfylld</a:t>
            </a:r>
            <a:r>
              <a:rPr lang="en-US" baseline="0" dirty="0" smtClean="0"/>
              <a:t>.</a:t>
            </a:r>
          </a:p>
          <a:p>
            <a:endParaRPr lang="en-US" baseline="0" dirty="0" smtClean="0"/>
          </a:p>
          <a:p>
            <a:r>
              <a:rPr lang="en-US" baseline="0" dirty="0" err="1" smtClean="0"/>
              <a:t>Och</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detektera</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och</a:t>
            </a:r>
            <a:r>
              <a:rPr lang="en-US" baseline="0" dirty="0" smtClean="0"/>
              <a:t> om </a:t>
            </a:r>
            <a:r>
              <a:rPr lang="en-US" baseline="0" dirty="0" err="1" smtClean="0"/>
              <a:t>flera</a:t>
            </a:r>
            <a:r>
              <a:rPr lang="en-US" baseline="0" dirty="0" smtClean="0"/>
              <a:t> </a:t>
            </a:r>
            <a:r>
              <a:rPr lang="en-US" baseline="0" dirty="0" err="1" smtClean="0"/>
              <a:t>replikor</a:t>
            </a:r>
            <a:r>
              <a:rPr lang="en-US" baseline="0" dirty="0" smtClean="0"/>
              <a:t> </a:t>
            </a:r>
            <a:r>
              <a:rPr lang="en-US" baseline="0" dirty="0" err="1" smtClean="0"/>
              <a:t>då</a:t>
            </a:r>
            <a:r>
              <a:rPr lang="en-US" baseline="0" dirty="0" smtClean="0"/>
              <a:t> </a:t>
            </a:r>
            <a:r>
              <a:rPr lang="en-US" baseline="0" dirty="0" err="1" smtClean="0"/>
              <a:t>måste</a:t>
            </a:r>
            <a:r>
              <a:rPr lang="en-US" baseline="0" dirty="0" smtClean="0"/>
              <a:t> </a:t>
            </a:r>
            <a:r>
              <a:rPr lang="en-US" baseline="0" dirty="0" err="1" smtClean="0"/>
              <a:t>skapas</a:t>
            </a:r>
            <a:r>
              <a:rPr lang="en-US" baseline="0" dirty="0" smtClean="0"/>
              <a:t>, </a:t>
            </a:r>
            <a:r>
              <a:rPr lang="en-US" baseline="0" dirty="0" err="1" smtClean="0"/>
              <a:t>skapa</a:t>
            </a:r>
            <a:r>
              <a:rPr lang="en-US" baseline="0" dirty="0" smtClean="0"/>
              <a:t> de</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inte</a:t>
            </a:r>
            <a:r>
              <a:rPr lang="en-US" baseline="0" dirty="0" smtClean="0"/>
              <a:t> </a:t>
            </a:r>
            <a:r>
              <a:rPr lang="en-US" baseline="0" dirty="0" err="1" smtClean="0"/>
              <a:t>skapa</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använda</a:t>
            </a:r>
            <a:r>
              <a:rPr lang="en-US" baseline="0" dirty="0" smtClean="0"/>
              <a:t> </a:t>
            </a:r>
            <a:r>
              <a:rPr lang="en-US" baseline="0" dirty="0" err="1" smtClean="0"/>
              <a:t>fler</a:t>
            </a:r>
            <a:r>
              <a:rPr lang="en-US" baseline="0" dirty="0" smtClean="0"/>
              <a:t> </a:t>
            </a:r>
            <a:r>
              <a:rPr lang="en-US" baseline="0" dirty="0" err="1" smtClean="0"/>
              <a:t>resurser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därför</a:t>
            </a:r>
            <a:r>
              <a:rPr lang="en-US" baseline="0" dirty="0" smtClean="0"/>
              <a:t> </a:t>
            </a:r>
            <a:r>
              <a:rPr lang="en-US" baseline="0" dirty="0" err="1" smtClean="0"/>
              <a:t>kommer</a:t>
            </a:r>
            <a:r>
              <a:rPr lang="en-US" baseline="0" dirty="0" smtClean="0"/>
              <a:t> vi visa </a:t>
            </a:r>
            <a:r>
              <a:rPr lang="en-US" baseline="0" dirty="0" err="1" smtClean="0"/>
              <a:t>att</a:t>
            </a:r>
            <a:r>
              <a:rPr lang="en-US" baseline="0" dirty="0" smtClean="0"/>
              <a:t> </a:t>
            </a:r>
          </a:p>
          <a:p>
            <a:pPr marL="171450" indent="-171450">
              <a:buFontTx/>
              <a:buChar char="-"/>
            </a:pPr>
            <a:r>
              <a:rPr lang="en-US" baseline="0" dirty="0" smtClean="0"/>
              <a:t>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väljst</a:t>
            </a:r>
            <a:r>
              <a:rPr lang="en-US" baseline="0" dirty="0" smtClean="0"/>
              <a:t> </a:t>
            </a:r>
            <a:r>
              <a:rPr lang="en-US" baseline="0" dirty="0" err="1" smtClean="0"/>
              <a:t>först</a:t>
            </a:r>
            <a:endParaRPr lang="en-US" baseline="0" dirty="0" smtClean="0"/>
          </a:p>
          <a:p>
            <a:pPr marL="171450" indent="-171450">
              <a:buFontTx/>
              <a:buChar char="-"/>
            </a:pPr>
            <a:r>
              <a:rPr lang="en-US" baseline="0" dirty="0" err="1" smtClean="0"/>
              <a:t>Systemet</a:t>
            </a:r>
            <a:r>
              <a:rPr lang="en-US" baseline="0" dirty="0" smtClean="0"/>
              <a:t> </a:t>
            </a:r>
            <a:r>
              <a:rPr lang="en-US" baseline="0" dirty="0" err="1" smtClean="0"/>
              <a:t>övervakas</a:t>
            </a:r>
            <a:r>
              <a:rPr lang="en-US" baseline="0" dirty="0" smtClean="0"/>
              <a:t> under </a:t>
            </a:r>
            <a:r>
              <a:rPr lang="en-US" baseline="0" dirty="0" err="1" smtClean="0"/>
              <a:t>tid</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replikor</a:t>
            </a:r>
            <a:r>
              <a:rPr lang="en-US" baseline="0" dirty="0" smtClean="0"/>
              <a:t> </a:t>
            </a:r>
            <a:r>
              <a:rPr lang="en-US" baseline="0" dirty="0" err="1" smtClean="0"/>
              <a:t>dynamiskt</a:t>
            </a:r>
            <a:r>
              <a:rPr lang="en-US" baseline="0" dirty="0" smtClean="0"/>
              <a:t> </a:t>
            </a:r>
            <a:r>
              <a:rPr lang="en-US" baseline="0" dirty="0" err="1" smtClean="0"/>
              <a:t>flyttas</a:t>
            </a:r>
            <a:r>
              <a:rPr lang="en-US" baseline="0" dirty="0" smtClean="0"/>
              <a:t> till </a:t>
            </a:r>
            <a:r>
              <a:rPr lang="en-US" baseline="0"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a:t>
            </a:r>
            <a:r>
              <a:rPr lang="en-US" baseline="0" dirty="0" err="1" smtClean="0"/>
              <a:t>överflödiga</a:t>
            </a:r>
            <a:r>
              <a:rPr lang="en-US" baseline="0" dirty="0" smtClean="0"/>
              <a:t> </a:t>
            </a:r>
            <a:r>
              <a:rPr lang="en-US" baseline="0" dirty="0" err="1" smtClean="0"/>
              <a:t>replikor</a:t>
            </a:r>
            <a:r>
              <a:rPr lang="en-US" baseline="0" dirty="0" smtClean="0"/>
              <a:t> </a:t>
            </a:r>
            <a:r>
              <a:rPr lang="en-US" baseline="0" dirty="0" err="1" smtClean="0"/>
              <a:t>tas</a:t>
            </a:r>
            <a:r>
              <a:rPr lang="en-US" baseline="0" dirty="0" smtClean="0"/>
              <a:t> </a:t>
            </a:r>
            <a:r>
              <a:rPr lang="en-US" baseline="0" dirty="0" err="1" smtClean="0"/>
              <a:t>bort</a:t>
            </a:r>
            <a:endParaRPr lang="en-US" baseline="0" dirty="0" smtClean="0"/>
          </a:p>
          <a:p>
            <a:pPr marL="171450" indent="-171450">
              <a:buFontTx/>
              <a:buChar char="-"/>
            </a:pPr>
            <a:endParaRPr lang="en-US" baseline="0" dirty="0" smtClean="0"/>
          </a:p>
          <a:p>
            <a:pPr marL="0" indent="0">
              <a:buFontTx/>
              <a:buNone/>
            </a:pPr>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lagrar</a:t>
            </a:r>
            <a:r>
              <a:rPr lang="en-US" baseline="0" dirty="0" smtClean="0"/>
              <a:t> vi </a:t>
            </a:r>
            <a:r>
              <a:rPr lang="en-US" baseline="0" dirty="0" err="1" smtClean="0"/>
              <a:t>tiderna</a:t>
            </a:r>
            <a:r>
              <a:rPr lang="en-US" baseline="0" dirty="0" smtClean="0"/>
              <a:t> </a:t>
            </a:r>
            <a:r>
              <a:rPr lang="en-US" baseline="0" dirty="0" err="1" smtClean="0"/>
              <a:t>för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anpassa</a:t>
            </a:r>
            <a:r>
              <a:rPr lang="en-US" baseline="0" dirty="0" smtClean="0"/>
              <a:t> </a:t>
            </a:r>
            <a:r>
              <a:rPr lang="en-US" baseline="0" dirty="0" err="1" smtClean="0"/>
              <a:t>dess</a:t>
            </a:r>
            <a:r>
              <a:rPr lang="en-US" baseline="0" dirty="0" smtClean="0"/>
              <a:t> MTBF </a:t>
            </a:r>
            <a:r>
              <a:rPr lang="en-US" baseline="0" dirty="0" err="1" smtClean="0"/>
              <a:t>och</a:t>
            </a:r>
            <a:r>
              <a:rPr lang="en-US" baseline="0" dirty="0" smtClean="0"/>
              <a:t> </a:t>
            </a:r>
            <a:r>
              <a:rPr lang="en-US" baseline="0" dirty="0" err="1" smtClean="0"/>
              <a:t>därmed</a:t>
            </a:r>
            <a:r>
              <a:rPr lang="en-US" baseline="0" dirty="0" smtClean="0"/>
              <a:t> </a:t>
            </a:r>
            <a:r>
              <a:rPr lang="en-US" baseline="0" dirty="0" err="1" smtClean="0"/>
              <a:t>dess</a:t>
            </a:r>
            <a:r>
              <a:rPr lang="en-US" baseline="0" dirty="0" smtClean="0"/>
              <a:t> </a:t>
            </a:r>
            <a:r>
              <a:rPr lang="en-US" baseline="0" dirty="0" err="1" smtClean="0"/>
              <a:t>tillförlitlighet</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16</a:t>
            </a:fld>
            <a:endParaRPr lang="en-US"/>
          </a:p>
        </p:txBody>
      </p:sp>
    </p:spTree>
    <p:extLst>
      <p:ext uri="{BB962C8B-B14F-4D97-AF65-F5344CB8AC3E}">
        <p14:creationId xmlns:p14="http://schemas.microsoft.com/office/powerpoint/2010/main" val="1617988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tillgodose</a:t>
            </a:r>
            <a:r>
              <a:rPr lang="en-US" baseline="0" dirty="0" smtClean="0"/>
              <a:t> en </a:t>
            </a:r>
            <a:r>
              <a:rPr lang="en-US" baseline="0" dirty="0" err="1" smtClean="0"/>
              <a:t>tillförlitlighet</a:t>
            </a:r>
            <a:r>
              <a:rPr lang="en-US" baseline="0" dirty="0" smtClean="0"/>
              <a:t> lambda </a:t>
            </a:r>
            <a:r>
              <a:rPr lang="en-US" baseline="0" dirty="0" err="1" smtClean="0"/>
              <a:t>för</a:t>
            </a:r>
            <a:r>
              <a:rPr lang="en-US" baseline="0" dirty="0" smtClean="0"/>
              <a:t> en </a:t>
            </a:r>
            <a:r>
              <a:rPr lang="en-US" baseline="0" dirty="0" err="1" smtClean="0"/>
              <a:t>applikation</a:t>
            </a:r>
            <a:r>
              <a:rPr lang="en-US" baseline="0" dirty="0" smtClean="0"/>
              <a:t>:</a:t>
            </a:r>
          </a:p>
          <a:p>
            <a:endParaRPr lang="en-US" baseline="0" dirty="0" smtClean="0"/>
          </a:p>
          <a:p>
            <a:r>
              <a:rPr lang="en-US" baseline="0" dirty="0" err="1" smtClean="0"/>
              <a:t>Hitta</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Eftersom</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a:t>
            </a:r>
            <a:r>
              <a:rPr lang="en-US" baseline="0" dirty="0" err="1" smtClean="0"/>
              <a:t>applikation</a:t>
            </a:r>
            <a:r>
              <a:rPr lang="en-US" baseline="0" dirty="0" smtClean="0"/>
              <a:t> </a:t>
            </a:r>
            <a:r>
              <a:rPr lang="en-US" baseline="0" dirty="0" err="1" smtClean="0"/>
              <a:t>enbart</a:t>
            </a:r>
            <a:r>
              <a:rPr lang="en-US" baseline="0" dirty="0" smtClean="0"/>
              <a:t> </a:t>
            </a:r>
            <a:r>
              <a:rPr lang="en-US" baseline="0" dirty="0" err="1" smtClean="0"/>
              <a:t>beror</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replikor</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a:t>
            </a:r>
            <a:r>
              <a:rPr lang="en-US" baseline="0" dirty="0" err="1" smtClean="0"/>
              <a:t>inte</a:t>
            </a:r>
            <a:r>
              <a:rPr lang="en-US" baseline="0" dirty="0" smtClean="0"/>
              <a:t> </a:t>
            </a:r>
            <a:r>
              <a:rPr lang="en-US" baseline="0" dirty="0" err="1" smtClean="0"/>
              <a:t>hur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måste</a:t>
            </a:r>
            <a:r>
              <a:rPr lang="en-US" baseline="0" dirty="0" smtClean="0"/>
              <a:t> vi </a:t>
            </a:r>
            <a:r>
              <a:rPr lang="en-US" baseline="0" dirty="0" err="1" smtClean="0"/>
              <a:t>hitta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I </a:t>
            </a:r>
            <a:r>
              <a:rPr lang="en-US" baseline="0" dirty="0" err="1" smtClean="0"/>
              <a:t>dagsläget</a:t>
            </a:r>
            <a:r>
              <a:rPr lang="en-US" baseline="0" dirty="0" smtClean="0"/>
              <a:t>.</a:t>
            </a:r>
          </a:p>
          <a:p>
            <a:endParaRPr lang="en-US" baseline="0" dirty="0" smtClean="0"/>
          </a:p>
          <a:p>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nuvarande</a:t>
            </a:r>
            <a:r>
              <a:rPr lang="en-US" baseline="0" dirty="0" smtClean="0"/>
              <a:t> </a:t>
            </a:r>
            <a:r>
              <a:rPr lang="en-US" baseline="0" dirty="0" err="1" smtClean="0"/>
              <a:t>tillförlitlighetsnivån</a:t>
            </a:r>
            <a:r>
              <a:rPr lang="en-US" baseline="0" dirty="0" smtClean="0"/>
              <a:t> </a:t>
            </a:r>
            <a:r>
              <a:rPr lang="en-US" baseline="0" dirty="0" err="1" smtClean="0"/>
              <a:t>är</a:t>
            </a:r>
            <a:r>
              <a:rPr lang="en-US" baseline="0" dirty="0" smtClean="0"/>
              <a:t> under den vi </a:t>
            </a:r>
            <a:r>
              <a:rPr lang="en-US" baseline="0" dirty="0" err="1" smtClean="0"/>
              <a:t>önskar</a:t>
            </a:r>
            <a:r>
              <a:rPr lang="en-US" baseline="0" dirty="0" smtClean="0"/>
              <a:t>, </a:t>
            </a:r>
            <a:r>
              <a:rPr lang="en-US" baseline="0" dirty="0" err="1" smtClean="0"/>
              <a:t>så</a:t>
            </a:r>
            <a:r>
              <a:rPr lang="en-US" baseline="0" dirty="0" smtClean="0"/>
              <a:t> </a:t>
            </a:r>
            <a:r>
              <a:rPr lang="en-US" baseline="0" dirty="0" err="1" smtClean="0"/>
              <a:t>skapar</a:t>
            </a:r>
            <a:r>
              <a:rPr lang="en-US" baseline="0" dirty="0" smtClean="0"/>
              <a:t> vi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vi </a:t>
            </a:r>
            <a:r>
              <a:rPr lang="en-US" baseline="0" dirty="0" err="1" smtClean="0"/>
              <a:t>har</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17</a:t>
            </a:fld>
            <a:endParaRPr lang="en-US"/>
          </a:p>
        </p:txBody>
      </p:sp>
    </p:spTree>
    <p:extLst>
      <p:ext uri="{BB962C8B-B14F-4D97-AF65-F5344CB8AC3E}">
        <p14:creationId xmlns:p14="http://schemas.microsoft.com/office/powerpoint/2010/main" val="862093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18</a:t>
            </a:fld>
            <a:endParaRPr lang="en-US"/>
          </a:p>
        </p:txBody>
      </p:sp>
    </p:spTree>
    <p:extLst>
      <p:ext uri="{BB962C8B-B14F-4D97-AF65-F5344CB8AC3E}">
        <p14:creationId xmlns:p14="http://schemas.microsoft.com/office/powerpoint/2010/main" val="1360690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19</a:t>
            </a:fld>
            <a:endParaRPr lang="en-US"/>
          </a:p>
        </p:txBody>
      </p:sp>
    </p:spTree>
    <p:extLst>
      <p:ext uri="{BB962C8B-B14F-4D97-AF65-F5344CB8AC3E}">
        <p14:creationId xmlns:p14="http://schemas.microsoft.com/office/powerpoint/2010/main" val="1838125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20</a:t>
            </a:fld>
            <a:endParaRPr lang="en-US"/>
          </a:p>
        </p:txBody>
      </p:sp>
    </p:spTree>
    <p:extLst>
      <p:ext uri="{BB962C8B-B14F-4D97-AF65-F5344CB8AC3E}">
        <p14:creationId xmlns:p14="http://schemas.microsoft.com/office/powerpoint/2010/main" val="1126131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21</a:t>
            </a:fld>
            <a:endParaRPr lang="en-US"/>
          </a:p>
        </p:txBody>
      </p:sp>
    </p:spTree>
    <p:extLst>
      <p:ext uri="{BB962C8B-B14F-4D97-AF65-F5344CB8AC3E}">
        <p14:creationId xmlns:p14="http://schemas.microsoft.com/office/powerpoint/2010/main" val="10512744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22</a:t>
            </a:fld>
            <a:endParaRPr lang="en-US"/>
          </a:p>
        </p:txBody>
      </p:sp>
    </p:spTree>
    <p:extLst>
      <p:ext uri="{BB962C8B-B14F-4D97-AF65-F5344CB8AC3E}">
        <p14:creationId xmlns:p14="http://schemas.microsoft.com/office/powerpoint/2010/main" val="1249339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23</a:t>
            </a:fld>
            <a:endParaRPr lang="en-US"/>
          </a:p>
        </p:txBody>
      </p:sp>
    </p:spTree>
    <p:extLst>
      <p:ext uri="{BB962C8B-B14F-4D97-AF65-F5344CB8AC3E}">
        <p14:creationId xmlns:p14="http://schemas.microsoft.com/office/powerpoint/2010/main" val="1421349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Målet</a:t>
            </a:r>
            <a:r>
              <a:rPr lang="en-US" dirty="0" smtClean="0"/>
              <a:t> med </a:t>
            </a:r>
            <a:r>
              <a:rPr lang="en-US" dirty="0" err="1" smtClean="0"/>
              <a:t>vårt</a:t>
            </a:r>
            <a:r>
              <a:rPr lang="en-US" dirty="0" smtClean="0"/>
              <a:t> </a:t>
            </a:r>
            <a:r>
              <a:rPr lang="en-US" dirty="0" err="1" smtClean="0"/>
              <a:t>exjobb</a:t>
            </a:r>
            <a:r>
              <a:rPr lang="en-US" dirty="0" smtClean="0"/>
              <a:t> </a:t>
            </a:r>
            <a:r>
              <a:rPr lang="en-US" dirty="0" err="1" smtClean="0"/>
              <a:t>är</a:t>
            </a:r>
            <a:r>
              <a:rPr lang="en-US" baseline="0" dirty="0" smtClean="0"/>
              <a:t> </a:t>
            </a:r>
            <a:r>
              <a:rPr lang="en-US" baseline="0" dirty="0" err="1" smtClean="0"/>
              <a:t>att</a:t>
            </a:r>
            <a:r>
              <a:rPr lang="en-US" baseline="0" dirty="0" smtClean="0"/>
              <a:t> </a:t>
            </a:r>
            <a:r>
              <a:rPr lang="en-US" baseline="0" dirty="0" err="1" smtClean="0"/>
              <a:t>utforma</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dynamiskt</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distributerat</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detta</a:t>
            </a:r>
            <a:r>
              <a:rPr lang="en-US" baseline="0" dirty="0" smtClean="0"/>
              <a:t>, </a:t>
            </a:r>
            <a:r>
              <a:rPr lang="en-US" baseline="0" dirty="0" err="1" smtClean="0"/>
              <a:t>så</a:t>
            </a:r>
            <a:r>
              <a:rPr lang="en-US" baseline="0" dirty="0" smtClean="0"/>
              <a:t> </a:t>
            </a:r>
            <a:r>
              <a:rPr lang="en-US" baseline="0" dirty="0" err="1" smtClean="0"/>
              <a:t>har</a:t>
            </a:r>
            <a:r>
              <a:rPr lang="en-US" baseline="0" dirty="0" smtClean="0"/>
              <a:t> en </a:t>
            </a:r>
            <a:r>
              <a:rPr lang="en-US" baseline="0" dirty="0" err="1" smtClean="0"/>
              <a:t>tillförlitlighetsmodel</a:t>
            </a:r>
            <a:r>
              <a:rPr lang="en-US" baseline="0" dirty="0" smtClean="0"/>
              <a:t> </a:t>
            </a:r>
            <a:r>
              <a:rPr lang="en-US" baseline="0" dirty="0" err="1" smtClean="0"/>
              <a:t>designats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bestämma</a:t>
            </a:r>
            <a:r>
              <a:rPr lang="en-US" baseline="0" dirty="0" smtClean="0"/>
              <a:t> </a:t>
            </a:r>
            <a:r>
              <a:rPr lang="en-US" baseline="0" dirty="0" err="1" smtClean="0"/>
              <a:t>tillförlitligheten</a:t>
            </a:r>
            <a:r>
              <a:rPr lang="en-US" baseline="0" dirty="0" smtClean="0"/>
              <a:t> hos </a:t>
            </a:r>
            <a:r>
              <a:rPr lang="en-US" baseline="0" dirty="0" err="1" smtClean="0"/>
              <a:t>noderna</a:t>
            </a:r>
            <a:r>
              <a:rPr lang="en-US" baseline="0" dirty="0" smtClean="0"/>
              <a:t> </a:t>
            </a:r>
            <a:r>
              <a:rPr lang="en-US" baseline="0" dirty="0" err="1" smtClean="0"/>
              <a:t>i</a:t>
            </a:r>
            <a:r>
              <a:rPr lang="en-US" baseline="0" dirty="0" smtClean="0"/>
              <a:t> en </a:t>
            </a:r>
            <a:r>
              <a:rPr lang="en-US" baseline="0" dirty="0" err="1" smtClean="0"/>
              <a:t>sådan</a:t>
            </a:r>
            <a:r>
              <a:rPr lang="en-US" baseline="0" dirty="0" smtClean="0"/>
              <a:t> </a:t>
            </a:r>
            <a:r>
              <a:rPr lang="en-US" baseline="0" dirty="0" err="1" smtClean="0"/>
              <a:t>miljö</a:t>
            </a:r>
            <a:r>
              <a:rPr lang="en-US" baseline="0" dirty="0" smtClean="0"/>
              <a:t>, </a:t>
            </a:r>
            <a:r>
              <a:rPr lang="en-US" baseline="0" dirty="0" err="1" smtClean="0"/>
              <a:t>samt</a:t>
            </a:r>
            <a:r>
              <a:rPr lang="en-US" baseline="0" dirty="0" smtClean="0"/>
              <a:t> </a:t>
            </a:r>
            <a:r>
              <a:rPr lang="en-US" baseline="0" dirty="0" err="1" smtClean="0"/>
              <a:t>applikationerna</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där</a:t>
            </a:r>
            <a:r>
              <a:rPr lang="en-US" baseline="0" dirty="0" smtClean="0"/>
              <a:t>.</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designat</a:t>
            </a:r>
            <a:r>
              <a:rPr lang="en-US" baseline="0" dirty="0" smtClean="0"/>
              <a:t> </a:t>
            </a:r>
            <a:r>
              <a:rPr lang="en-US" baseline="0" dirty="0" err="1" smtClean="0"/>
              <a:t>ett</a:t>
            </a:r>
            <a:r>
              <a:rPr lang="en-US" baseline="0" dirty="0" smtClean="0"/>
              <a:t> </a:t>
            </a:r>
            <a:r>
              <a:rPr lang="en-US" baseline="0" dirty="0" err="1" smtClean="0"/>
              <a:t>ramverk</a:t>
            </a:r>
            <a:r>
              <a:rPr lang="en-US" baseline="0" dirty="0" smtClean="0"/>
              <a:t> </a:t>
            </a:r>
            <a:r>
              <a:rPr lang="en-US" baseline="0" dirty="0" err="1" smtClean="0"/>
              <a:t>som</a:t>
            </a:r>
            <a:r>
              <a:rPr lang="en-US" baseline="0" dirty="0" smtClean="0"/>
              <a:t> </a:t>
            </a:r>
            <a:r>
              <a:rPr lang="en-US" baseline="0" dirty="0" err="1" smtClean="0"/>
              <a:t>dynamiskt</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upptäcker</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anpassar</a:t>
            </a:r>
            <a:r>
              <a:rPr lang="en-US" baseline="0" dirty="0" smtClean="0"/>
              <a:t> sig till </a:t>
            </a:r>
            <a:r>
              <a:rPr lang="en-US" baseline="0" dirty="0" err="1" smtClean="0"/>
              <a:t>varierande</a:t>
            </a:r>
            <a:r>
              <a:rPr lang="en-US" baseline="0" dirty="0" smtClean="0"/>
              <a:t> </a:t>
            </a:r>
            <a:r>
              <a:rPr lang="en-US" baseline="0" dirty="0" err="1" smtClean="0"/>
              <a:t>egenskaper</a:t>
            </a:r>
            <a:r>
              <a:rPr lang="en-US" baseline="0" dirty="0" smtClean="0"/>
              <a:t> I </a:t>
            </a:r>
            <a:r>
              <a:rPr lang="en-US" baseline="0" dirty="0" err="1" smtClean="0"/>
              <a:t>systemet</a:t>
            </a:r>
            <a:r>
              <a:rPr lang="en-US" baseline="0" dirty="0" smtClean="0"/>
              <a:t>.</a:t>
            </a:r>
          </a:p>
          <a:p>
            <a:endParaRPr lang="en-US" baseline="0" dirty="0" smtClean="0"/>
          </a:p>
          <a:p>
            <a:r>
              <a:rPr lang="en-US" baseline="0" dirty="0" err="1" smtClean="0"/>
              <a:t>Slutligen</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implementerat</a:t>
            </a:r>
            <a:r>
              <a:rPr lang="en-US" baseline="0" dirty="0" smtClean="0"/>
              <a:t> </a:t>
            </a:r>
            <a:r>
              <a:rPr lang="en-US" baseline="0" dirty="0" err="1" smtClean="0"/>
              <a:t>och</a:t>
            </a:r>
            <a:r>
              <a:rPr lang="en-US" baseline="0" dirty="0" smtClean="0"/>
              <a:t> </a:t>
            </a:r>
            <a:r>
              <a:rPr lang="en-US" baseline="0" dirty="0" err="1" smtClean="0"/>
              <a:t>utvärderat</a:t>
            </a:r>
            <a:r>
              <a:rPr lang="en-US" baseline="0" dirty="0" smtClean="0"/>
              <a:t> </a:t>
            </a:r>
            <a:r>
              <a:rPr lang="en-US" baseline="0" dirty="0" err="1" smtClean="0"/>
              <a:t>vår</a:t>
            </a:r>
            <a:r>
              <a:rPr lang="en-US" baseline="0" dirty="0" smtClean="0"/>
              <a:t> model med </a:t>
            </a:r>
            <a:r>
              <a:rPr lang="en-US" baseline="0" dirty="0" err="1" smtClean="0"/>
              <a:t>hjälp</a:t>
            </a:r>
            <a:r>
              <a:rPr lang="en-US" baseline="0" dirty="0" smtClean="0"/>
              <a:t> </a:t>
            </a:r>
            <a:r>
              <a:rPr lang="en-US" baseline="0" dirty="0" err="1" smtClean="0"/>
              <a:t>av</a:t>
            </a:r>
            <a:r>
              <a:rPr lang="en-US" baseline="0" dirty="0" smtClean="0"/>
              <a:t> Calvin.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a:t>
            </a:fld>
            <a:endParaRPr lang="en-US"/>
          </a:p>
        </p:txBody>
      </p:sp>
    </p:spTree>
    <p:extLst>
      <p:ext uri="{BB962C8B-B14F-4D97-AF65-F5344CB8AC3E}">
        <p14:creationId xmlns:p14="http://schemas.microsoft.com/office/powerpoint/2010/main" val="254065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länge</a:t>
            </a:r>
            <a:r>
              <a:rPr lang="en-US" dirty="0" smtClean="0"/>
              <a:t> </a:t>
            </a:r>
            <a:r>
              <a:rPr lang="en-US" dirty="0" err="1" smtClean="0"/>
              <a:t>det</a:t>
            </a:r>
            <a:r>
              <a:rPr lang="en-US" dirty="0" smtClean="0"/>
              <a:t> </a:t>
            </a:r>
            <a:r>
              <a:rPr lang="en-US" dirty="0" err="1" smtClean="0"/>
              <a:t>finns</a:t>
            </a:r>
            <a:r>
              <a:rPr lang="en-US" dirty="0" smtClean="0"/>
              <a:t> </a:t>
            </a:r>
            <a:r>
              <a:rPr lang="en-US"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så</a:t>
            </a:r>
            <a:r>
              <a:rPr lang="en-US" baseline="0" dirty="0" smtClean="0"/>
              <a:t> </a:t>
            </a:r>
            <a:r>
              <a:rPr lang="en-US" baseline="0" dirty="0" err="1" smtClean="0"/>
              <a:t>flytta</a:t>
            </a:r>
            <a:r>
              <a:rPr lang="en-US" baseline="0" dirty="0" smtClean="0"/>
              <a:t> </a:t>
            </a:r>
            <a:r>
              <a:rPr lang="en-US" baseline="0" dirty="0" err="1" smtClean="0"/>
              <a:t>replika</a:t>
            </a:r>
            <a:r>
              <a:rPr lang="en-US" baseline="0" dirty="0" smtClean="0"/>
              <a:t> </a:t>
            </a:r>
            <a:r>
              <a:rPr lang="en-US" baseline="0" dirty="0" err="1" smtClean="0"/>
              <a:t>från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till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tillgängliga</a:t>
            </a:r>
            <a:r>
              <a:rPr lang="en-US" baseline="0" dirty="0" smtClean="0"/>
              <a:t>.</a:t>
            </a:r>
          </a:p>
          <a:p>
            <a:endParaRPr lang="en-US" baseline="0" dirty="0" smtClean="0"/>
          </a:p>
          <a:p>
            <a:r>
              <a:rPr lang="en-US" baseline="0" dirty="0" err="1" smtClean="0"/>
              <a:t>Skapa</a:t>
            </a:r>
            <a:r>
              <a:rPr lang="en-US" baseline="0" dirty="0" smtClean="0"/>
              <a:t> </a:t>
            </a:r>
            <a:r>
              <a:rPr lang="en-US" baseline="0" dirty="0" err="1" smtClean="0"/>
              <a:t>först</a:t>
            </a:r>
            <a:r>
              <a:rPr lang="en-US" baseline="0" dirty="0" smtClean="0"/>
              <a:t> den </a:t>
            </a:r>
            <a:r>
              <a:rPr lang="en-US" baseline="0" dirty="0" err="1" smtClean="0"/>
              <a:t>nya</a:t>
            </a:r>
            <a:r>
              <a:rPr lang="en-US" baseline="0" dirty="0" smtClean="0"/>
              <a:t> </a:t>
            </a:r>
            <a:r>
              <a:rPr lang="en-US" baseline="0" dirty="0" err="1" smtClean="0"/>
              <a:t>replican</a:t>
            </a:r>
            <a:r>
              <a:rPr lang="en-US" baseline="0" dirty="0" smtClean="0"/>
              <a:t>, </a:t>
            </a:r>
            <a:r>
              <a:rPr lang="en-US" baseline="0" dirty="0" err="1" smtClean="0"/>
              <a:t>och</a:t>
            </a:r>
            <a:r>
              <a:rPr lang="en-US" baseline="0" dirty="0" smtClean="0"/>
              <a:t> ta sedan </a:t>
            </a:r>
            <a:r>
              <a:rPr lang="en-US" baseline="0" dirty="0" err="1" smtClean="0"/>
              <a:t>bort</a:t>
            </a:r>
            <a:r>
              <a:rPr lang="en-US" baseline="0" dirty="0" smtClean="0"/>
              <a:t> den </a:t>
            </a:r>
            <a:r>
              <a:rPr lang="en-US" baseline="0" dirty="0" err="1" smtClean="0"/>
              <a:t>gamla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undvika</a:t>
            </a:r>
            <a:r>
              <a:rPr lang="en-US" baseline="0" dirty="0" smtClean="0"/>
              <a:t> </a:t>
            </a:r>
            <a:r>
              <a:rPr lang="en-US" baseline="0" dirty="0" err="1" smtClean="0"/>
              <a:t>risken</a:t>
            </a:r>
            <a:r>
              <a:rPr lang="en-US" baseline="0" dirty="0" smtClean="0"/>
              <a:t> </a:t>
            </a:r>
            <a:r>
              <a:rPr lang="en-US" baseline="0" dirty="0" err="1" smtClean="0"/>
              <a:t>att</a:t>
            </a:r>
            <a:r>
              <a:rPr lang="en-US" baseline="0" dirty="0" smtClean="0"/>
              <a:t> </a:t>
            </a:r>
            <a:r>
              <a:rPr lang="en-US" baseline="0" dirty="0" err="1" smtClean="0"/>
              <a:t>hamna</a:t>
            </a:r>
            <a:r>
              <a:rPr lang="en-US" baseline="0" dirty="0" smtClean="0"/>
              <a:t> I </a:t>
            </a:r>
            <a:r>
              <a:rPr lang="en-US" baseline="0" dirty="0" err="1" smtClean="0"/>
              <a:t>ett</a:t>
            </a:r>
            <a:r>
              <a:rPr lang="en-US" baseline="0" dirty="0" smtClean="0"/>
              <a:t> vulnerable state.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24</a:t>
            </a:fld>
            <a:endParaRPr lang="en-US"/>
          </a:p>
        </p:txBody>
      </p:sp>
    </p:spTree>
    <p:extLst>
      <p:ext uri="{BB962C8B-B14F-4D97-AF65-F5344CB8AC3E}">
        <p14:creationId xmlns:p14="http://schemas.microsoft.com/office/powerpoint/2010/main" val="20277488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Därefter</a:t>
            </a:r>
            <a:r>
              <a:rPr lang="en-US" dirty="0" smtClean="0"/>
              <a:t>, </a:t>
            </a:r>
            <a:r>
              <a:rPr lang="en-US" dirty="0" err="1" smtClean="0"/>
              <a:t>när</a:t>
            </a:r>
            <a:r>
              <a:rPr lang="en-US" dirty="0" smtClean="0"/>
              <a:t> vi </a:t>
            </a:r>
            <a:r>
              <a:rPr lang="en-US" dirty="0" err="1" smtClean="0"/>
              <a:t>flyttat</a:t>
            </a:r>
            <a:r>
              <a:rPr lang="en-US" dirty="0" smtClean="0"/>
              <a:t> </a:t>
            </a:r>
            <a:r>
              <a:rPr lang="en-US" dirty="0" err="1" smtClean="0"/>
              <a:t>alla</a:t>
            </a:r>
            <a:r>
              <a:rPr lang="en-US" dirty="0" smtClean="0"/>
              <a:t> </a:t>
            </a:r>
            <a:r>
              <a:rPr lang="en-US" dirty="0" err="1" smtClean="0"/>
              <a:t>replikor</a:t>
            </a:r>
            <a:r>
              <a:rPr lang="en-US" dirty="0" smtClean="0"/>
              <a:t> till de</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så</a:t>
            </a:r>
            <a:r>
              <a:rPr lang="en-US" baseline="0" dirty="0" smtClean="0"/>
              <a:t> </a:t>
            </a:r>
            <a:r>
              <a:rPr lang="en-US" baseline="0" dirty="0" err="1" smtClean="0"/>
              <a:t>kanske</a:t>
            </a:r>
            <a:r>
              <a:rPr lang="en-US" baseline="0" dirty="0" smtClean="0"/>
              <a:t> vi </a:t>
            </a:r>
            <a:r>
              <a:rPr lang="en-US" baseline="0" dirty="0" err="1" smtClean="0"/>
              <a:t>inte</a:t>
            </a:r>
            <a:r>
              <a:rPr lang="en-US" baseline="0" dirty="0" smtClean="0"/>
              <a:t> </a:t>
            </a:r>
            <a:r>
              <a:rPr lang="en-US" baseline="0" dirty="0" err="1" smtClean="0"/>
              <a:t>behöver</a:t>
            </a:r>
            <a:r>
              <a:rPr lang="en-US" baseline="0" dirty="0" smtClean="0"/>
              <a:t> </a:t>
            </a:r>
            <a:r>
              <a:rPr lang="en-US" baseline="0" dirty="0" err="1" smtClean="0"/>
              <a:t>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längre</a:t>
            </a:r>
            <a:r>
              <a:rPr lang="en-US" baseline="0" dirty="0" smtClean="0"/>
              <a:t>.</a:t>
            </a:r>
          </a:p>
          <a:p>
            <a:endParaRPr lang="en-US" baseline="0" dirty="0" smtClean="0"/>
          </a:p>
          <a:p>
            <a:r>
              <a:rPr lang="en-US" baseline="0" dirty="0" err="1" smtClean="0"/>
              <a:t>Därför</a:t>
            </a:r>
            <a:r>
              <a:rPr lang="en-US" baseline="0" dirty="0" smtClean="0"/>
              <a:t>, </a:t>
            </a:r>
            <a:r>
              <a:rPr lang="en-US" baseline="0" dirty="0" err="1" smtClean="0"/>
              <a:t>så</a:t>
            </a:r>
            <a:r>
              <a:rPr lang="en-US" baseline="0" dirty="0" smtClean="0"/>
              <a:t> </a:t>
            </a:r>
            <a:r>
              <a:rPr lang="en-US" baseline="0" dirty="0" err="1" smtClean="0"/>
              <a:t>tas</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bort</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nås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25</a:t>
            </a:fld>
            <a:endParaRPr lang="en-US"/>
          </a:p>
        </p:txBody>
      </p:sp>
    </p:spTree>
    <p:extLst>
      <p:ext uri="{BB962C8B-B14F-4D97-AF65-F5344CB8AC3E}">
        <p14:creationId xmlns:p14="http://schemas.microsoft.com/office/powerpoint/2010/main" val="17258392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26</a:t>
            </a:fld>
            <a:endParaRPr lang="en-US"/>
          </a:p>
        </p:txBody>
      </p:sp>
    </p:spTree>
    <p:extLst>
      <p:ext uri="{BB962C8B-B14F-4D97-AF65-F5344CB8AC3E}">
        <p14:creationId xmlns:p14="http://schemas.microsoft.com/office/powerpoint/2010/main" val="716914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27</a:t>
            </a:fld>
            <a:endParaRPr lang="en-US"/>
          </a:p>
        </p:txBody>
      </p:sp>
    </p:spTree>
    <p:extLst>
      <p:ext uri="{BB962C8B-B14F-4D97-AF65-F5344CB8AC3E}">
        <p14:creationId xmlns:p14="http://schemas.microsoft.com/office/powerpoint/2010/main" val="14345107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28</a:t>
            </a:fld>
            <a:endParaRPr lang="en-US"/>
          </a:p>
        </p:txBody>
      </p:sp>
    </p:spTree>
    <p:extLst>
      <p:ext uri="{BB962C8B-B14F-4D97-AF65-F5344CB8AC3E}">
        <p14:creationId xmlns:p14="http://schemas.microsoft.com/office/powerpoint/2010/main" val="12738277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29</a:t>
            </a:fld>
            <a:endParaRPr lang="en-US"/>
          </a:p>
        </p:txBody>
      </p:sp>
    </p:spTree>
    <p:extLst>
      <p:ext uri="{BB962C8B-B14F-4D97-AF65-F5344CB8AC3E}">
        <p14:creationId xmlns:p14="http://schemas.microsoft.com/office/powerpoint/2010/main" val="8146083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30</a:t>
            </a:fld>
            <a:endParaRPr lang="en-US"/>
          </a:p>
        </p:txBody>
      </p:sp>
    </p:spTree>
    <p:extLst>
      <p:ext uri="{BB962C8B-B14F-4D97-AF65-F5344CB8AC3E}">
        <p14:creationId xmlns:p14="http://schemas.microsoft.com/office/powerpoint/2010/main" val="3081229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31</a:t>
            </a:fld>
            <a:endParaRPr lang="en-US"/>
          </a:p>
        </p:txBody>
      </p:sp>
    </p:spTree>
    <p:extLst>
      <p:ext uri="{BB962C8B-B14F-4D97-AF65-F5344CB8AC3E}">
        <p14:creationId xmlns:p14="http://schemas.microsoft.com/office/powerpoint/2010/main" val="9665603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32</a:t>
            </a:fld>
            <a:endParaRPr lang="en-US"/>
          </a:p>
        </p:txBody>
      </p:sp>
    </p:spTree>
    <p:extLst>
      <p:ext uri="{BB962C8B-B14F-4D97-AF65-F5344CB8AC3E}">
        <p14:creationId xmlns:p14="http://schemas.microsoft.com/office/powerpoint/2010/main" val="8044767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33</a:t>
            </a:fld>
            <a:endParaRPr lang="en-US"/>
          </a:p>
        </p:txBody>
      </p:sp>
    </p:spTree>
    <p:extLst>
      <p:ext uri="{BB962C8B-B14F-4D97-AF65-F5344CB8AC3E}">
        <p14:creationId xmlns:p14="http://schemas.microsoft.com/office/powerpoint/2010/main" val="2065582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a:t>
            </a:r>
            <a:r>
              <a:rPr lang="en-US" baseline="0" dirty="0" smtClean="0"/>
              <a:t> </a:t>
            </a:r>
            <a:r>
              <a:rPr lang="en-US" baseline="0" dirty="0" err="1" smtClean="0"/>
              <a:t>har</a:t>
            </a:r>
            <a:r>
              <a:rPr lang="en-US" baseline="0" dirty="0" smtClean="0"/>
              <a:t> </a:t>
            </a:r>
            <a:r>
              <a:rPr lang="en-US" baseline="0" dirty="0" err="1" smtClean="0"/>
              <a:t>studerat</a:t>
            </a:r>
            <a:r>
              <a:rPr lang="en-US" baseline="0" dirty="0" smtClean="0"/>
              <a:t> en </a:t>
            </a:r>
            <a:r>
              <a:rPr lang="en-US" baseline="0" dirty="0" err="1" smtClean="0"/>
              <a:t>mängd</a:t>
            </a:r>
            <a:r>
              <a:rPr lang="en-US" baseline="0" dirty="0" smtClean="0"/>
              <a:t> </a:t>
            </a:r>
            <a:r>
              <a:rPr lang="en-US" baseline="0" dirty="0" err="1" smtClean="0"/>
              <a:t>tidigare</a:t>
            </a:r>
            <a:r>
              <a:rPr lang="en-US" baseline="0" dirty="0" smtClean="0"/>
              <a:t> </a:t>
            </a:r>
            <a:r>
              <a:rPr lang="en-US" baseline="0" dirty="0" err="1" smtClean="0"/>
              <a:t>arbeten</a:t>
            </a:r>
            <a:r>
              <a:rPr lang="en-US" baseline="0" dirty="0" smtClean="0"/>
              <a:t> </a:t>
            </a:r>
            <a:r>
              <a:rPr lang="en-US" baseline="0" dirty="0" err="1" smtClean="0"/>
              <a:t>som</a:t>
            </a:r>
            <a:r>
              <a:rPr lang="en-US" baseline="0" dirty="0" smtClean="0"/>
              <a:t> </a:t>
            </a:r>
            <a:r>
              <a:rPr lang="en-US" baseline="0" dirty="0" err="1" smtClean="0"/>
              <a:t>undersökt</a:t>
            </a:r>
            <a:r>
              <a:rPr lang="en-US" baseline="0" dirty="0" smtClean="0"/>
              <a:t> </a:t>
            </a:r>
            <a:r>
              <a:rPr lang="en-US" baseline="0" dirty="0" err="1" smtClean="0"/>
              <a:t>hur</a:t>
            </a:r>
            <a:r>
              <a:rPr lang="en-US" baseline="0" dirty="0" smtClean="0"/>
              <a:t> man </a:t>
            </a:r>
            <a:r>
              <a:rPr lang="en-US" baseline="0" dirty="0" err="1" smtClean="0"/>
              <a:t>kan</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a:t>
            </a:r>
          </a:p>
          <a:p>
            <a:endParaRPr lang="en-US" baseline="0" dirty="0" smtClean="0"/>
          </a:p>
          <a:p>
            <a:r>
              <a:rPr lang="en-US" baseline="0" dirty="0" smtClean="0"/>
              <a:t>De </a:t>
            </a:r>
            <a:r>
              <a:rPr lang="en-US" baseline="0" dirty="0" err="1" smtClean="0"/>
              <a:t>flesta</a:t>
            </a:r>
            <a:r>
              <a:rPr lang="en-US" baseline="0" dirty="0" smtClean="0"/>
              <a:t> </a:t>
            </a:r>
            <a:r>
              <a:rPr lang="en-US" baseline="0" dirty="0" err="1" smtClean="0"/>
              <a:t>försöker</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under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som</a:t>
            </a:r>
            <a:r>
              <a:rPr lang="en-US" baseline="0" dirty="0" smtClean="0"/>
              <a:t> </a:t>
            </a:r>
            <a:r>
              <a:rPr lang="en-US" baseline="0" dirty="0" err="1" smtClean="0"/>
              <a:t>tex</a:t>
            </a:r>
            <a:r>
              <a:rPr lang="en-US" baseline="0" dirty="0" smtClean="0"/>
              <a:t> </a:t>
            </a:r>
            <a:r>
              <a:rPr lang="en-US" baseline="0" dirty="0" err="1" smtClean="0"/>
              <a:t>att</a:t>
            </a:r>
            <a:r>
              <a:rPr lang="en-US" baseline="0" dirty="0" smtClean="0"/>
              <a:t> </a:t>
            </a:r>
            <a:r>
              <a:rPr lang="en-US" baseline="0" dirty="0" err="1" smtClean="0"/>
              <a:t>fortfarande</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minimera</a:t>
            </a:r>
            <a:r>
              <a:rPr lang="en-US" baseline="0" dirty="0" smtClean="0"/>
              <a:t> </a:t>
            </a:r>
            <a:r>
              <a:rPr lang="en-US" baseline="0" dirty="0" err="1" smtClean="0"/>
              <a:t>exekveringstiden</a:t>
            </a:r>
            <a:r>
              <a:rPr lang="en-US" baseline="0" dirty="0" smtClean="0"/>
              <a:t> </a:t>
            </a:r>
            <a:r>
              <a:rPr lang="en-US" baseline="0" dirty="0" err="1" smtClean="0"/>
              <a:t>och</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a:t>
            </a:r>
          </a:p>
          <a:p>
            <a:endParaRPr lang="en-US" baseline="0" dirty="0" smtClean="0"/>
          </a:p>
          <a:p>
            <a:r>
              <a:rPr lang="en-US" baseline="0" dirty="0" smtClean="0"/>
              <a:t>De </a:t>
            </a:r>
            <a:r>
              <a:rPr lang="en-US" baseline="0" dirty="0" err="1" smtClean="0"/>
              <a:t>som</a:t>
            </a:r>
            <a:r>
              <a:rPr lang="en-US" baseline="0" dirty="0" smtClean="0"/>
              <a:t> </a:t>
            </a:r>
            <a:r>
              <a:rPr lang="en-US" baseline="0" dirty="0" err="1" smtClean="0"/>
              <a:t>maximerar</a:t>
            </a:r>
            <a:r>
              <a:rPr lang="en-US" baseline="0" dirty="0" smtClean="0"/>
              <a:t> </a:t>
            </a:r>
            <a:r>
              <a:rPr lang="en-US" baseline="0" dirty="0" err="1" smtClean="0"/>
              <a:t>tillförlitligheten</a:t>
            </a:r>
            <a:r>
              <a:rPr lang="en-US" baseline="0" dirty="0" smtClean="0"/>
              <a:t> </a:t>
            </a:r>
            <a:r>
              <a:rPr lang="en-US" baseline="0" dirty="0" err="1" smtClean="0"/>
              <a:t>som</a:t>
            </a:r>
            <a:r>
              <a:rPr lang="en-US" baseline="0" dirty="0" smtClean="0"/>
              <a:t> </a:t>
            </a:r>
            <a:r>
              <a:rPr lang="en-US" baseline="0" dirty="0" err="1" smtClean="0"/>
              <a:t>huvudmål</a:t>
            </a:r>
            <a:r>
              <a:rPr lang="en-US" baseline="0" dirty="0" smtClean="0"/>
              <a:t>, </a:t>
            </a:r>
            <a:r>
              <a:rPr lang="en-US" baseline="0" dirty="0" err="1" smtClean="0"/>
              <a:t>ämnar</a:t>
            </a:r>
            <a:r>
              <a:rPr lang="en-US" baseline="0" dirty="0" smtClean="0"/>
              <a:t> </a:t>
            </a:r>
            <a:r>
              <a:rPr lang="en-US" baseline="0" dirty="0" err="1" smtClean="0"/>
              <a:t>inte</a:t>
            </a:r>
            <a:r>
              <a:rPr lang="en-US" baseline="0" dirty="0" smtClean="0"/>
              <a:t> </a:t>
            </a:r>
            <a:r>
              <a:rPr lang="en-US" baseline="0" dirty="0" err="1" smtClean="0"/>
              <a:t>att</a:t>
            </a:r>
            <a:r>
              <a:rPr lang="en-US" baseline="0" dirty="0" smtClean="0"/>
              <a:t> </a:t>
            </a:r>
            <a:r>
              <a:rPr lang="en-US" baseline="0" dirty="0" err="1" smtClean="0"/>
              <a:t>nå</a:t>
            </a:r>
            <a:r>
              <a:rPr lang="en-US" baseline="0" dirty="0" smtClean="0"/>
              <a:t> en </a:t>
            </a:r>
            <a:r>
              <a:rPr lang="en-US" baseline="0" dirty="0" err="1" smtClean="0"/>
              <a:t>bestämd</a:t>
            </a:r>
            <a:r>
              <a:rPr lang="en-US" baseline="0" dirty="0" smtClean="0"/>
              <a:t> </a:t>
            </a:r>
            <a:r>
              <a:rPr lang="en-US" baseline="0" dirty="0" err="1" smtClean="0"/>
              <a:t>nivå</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a:t>
            </a:r>
            <a:r>
              <a:rPr lang="en-US" baseline="0" dirty="0" err="1" smtClean="0"/>
              <a:t>så</a:t>
            </a:r>
            <a:r>
              <a:rPr lang="en-US" baseline="0" dirty="0" smtClean="0"/>
              <a:t> </a:t>
            </a:r>
            <a:r>
              <a:rPr lang="en-US" baseline="0" dirty="0" err="1" smtClean="0"/>
              <a:t>hög</a:t>
            </a:r>
            <a:r>
              <a:rPr lang="en-US" baseline="0" dirty="0" smtClean="0"/>
              <a:t> </a:t>
            </a:r>
            <a:r>
              <a:rPr lang="en-US" baseline="0" dirty="0" err="1" smtClean="0"/>
              <a:t>som</a:t>
            </a:r>
            <a:r>
              <a:rPr lang="en-US" baseline="0" dirty="0" smtClean="0"/>
              <a:t> </a:t>
            </a:r>
            <a:r>
              <a:rPr lang="en-US" baseline="0" dirty="0" err="1" smtClean="0"/>
              <a:t>möjligt</a:t>
            </a:r>
            <a:r>
              <a:rPr lang="en-US" baseline="0" dirty="0" smtClean="0"/>
              <a:t>.</a:t>
            </a:r>
          </a:p>
          <a:p>
            <a:endParaRPr lang="en-US" baseline="0" dirty="0" smtClean="0"/>
          </a:p>
          <a:p>
            <a:r>
              <a:rPr lang="en-US" baseline="0" dirty="0" err="1" smtClean="0"/>
              <a:t>Andra</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nivå</a:t>
            </a:r>
            <a:r>
              <a:rPr lang="en-US" baseline="0" dirty="0" smtClean="0"/>
              <a:t>, </a:t>
            </a:r>
            <a:r>
              <a:rPr lang="en-US" baseline="0" dirty="0" err="1" smtClean="0"/>
              <a:t>ofta</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men </a:t>
            </a:r>
            <a:r>
              <a:rPr lang="en-US" baseline="0" dirty="0" err="1" smtClean="0"/>
              <a:t>tillgodoser</a:t>
            </a:r>
            <a:r>
              <a:rPr lang="en-US" baseline="0" dirty="0" smtClean="0"/>
              <a:t> </a:t>
            </a:r>
            <a:r>
              <a:rPr lang="en-US" baseline="0" dirty="0" err="1" smtClean="0"/>
              <a:t>inte</a:t>
            </a:r>
            <a:r>
              <a:rPr lang="en-US" baseline="0" dirty="0" smtClean="0"/>
              <a:t> den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då</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inte</a:t>
            </a:r>
            <a:r>
              <a:rPr lang="en-US" baseline="0" dirty="0" smtClean="0"/>
              <a:t> </a:t>
            </a:r>
            <a:r>
              <a:rPr lang="en-US" baseline="0" dirty="0" err="1" smtClean="0"/>
              <a:t>skapas</a:t>
            </a:r>
            <a:r>
              <a:rPr lang="en-US" baseline="0" dirty="0" smtClean="0"/>
              <a:t> om </a:t>
            </a:r>
            <a:r>
              <a:rPr lang="en-US" baseline="0" dirty="0" err="1" smtClean="0"/>
              <a:t>någon</a:t>
            </a:r>
            <a:r>
              <a:rPr lang="en-US" baseline="0" dirty="0" smtClean="0"/>
              <a:t> </a:t>
            </a:r>
            <a:r>
              <a:rPr lang="en-US" baseline="0" dirty="0" err="1" smtClean="0"/>
              <a:t>dör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a:t>
            </a:fld>
            <a:endParaRPr lang="en-US"/>
          </a:p>
        </p:txBody>
      </p:sp>
    </p:spTree>
    <p:extLst>
      <p:ext uri="{BB962C8B-B14F-4D97-AF65-F5344CB8AC3E}">
        <p14:creationId xmlns:p14="http://schemas.microsoft.com/office/powerpoint/2010/main" val="19704749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Vår</a:t>
            </a:r>
            <a:r>
              <a:rPr lang="en-US" baseline="0" dirty="0" smtClean="0"/>
              <a:t> </a:t>
            </a:r>
            <a:r>
              <a:rPr lang="en-US" baseline="0" dirty="0" err="1" smtClean="0"/>
              <a:t>tillförlitlighetsmodell</a:t>
            </a:r>
            <a:r>
              <a:rPr lang="en-US" baseline="0" dirty="0" smtClean="0"/>
              <a:t> </a:t>
            </a:r>
            <a:r>
              <a:rPr lang="en-US" baseline="0" dirty="0" err="1" smtClean="0"/>
              <a:t>bygger</a:t>
            </a:r>
            <a:r>
              <a:rPr lang="en-US" baseline="0" dirty="0" smtClean="0"/>
              <a:t> </a:t>
            </a:r>
            <a:r>
              <a:rPr lang="en-US" baseline="0" dirty="0" err="1" smtClean="0"/>
              <a:t>som</a:t>
            </a:r>
            <a:r>
              <a:rPr lang="en-US" baseline="0" dirty="0" smtClean="0"/>
              <a:t> </a:t>
            </a:r>
            <a:r>
              <a:rPr lang="en-US" baseline="0" dirty="0" err="1" smtClean="0"/>
              <a:t>sagt</a:t>
            </a:r>
            <a:r>
              <a:rPr lang="en-US" baseline="0" dirty="0" smtClean="0"/>
              <a:t> </a:t>
            </a:r>
            <a:r>
              <a:rPr lang="en-US" baseline="0" dirty="0" err="1" smtClean="0"/>
              <a:t>på</a:t>
            </a:r>
            <a:r>
              <a:rPr lang="en-US" baseline="0" dirty="0" smtClean="0"/>
              <a:t> mean-time-between-failures, </a:t>
            </a:r>
            <a:r>
              <a:rPr lang="en-US" baseline="0" dirty="0" err="1" smtClean="0"/>
              <a:t>algoritmen</a:t>
            </a:r>
            <a:r>
              <a:rPr lang="en-US" baseline="0" dirty="0" smtClean="0"/>
              <a:t> </a:t>
            </a:r>
            <a:r>
              <a:rPr lang="en-US" baseline="0" dirty="0" err="1" smtClean="0"/>
              <a:t>som</a:t>
            </a:r>
            <a:r>
              <a:rPr lang="en-US" baseline="0" dirty="0" smtClean="0"/>
              <a:t> </a:t>
            </a:r>
            <a:r>
              <a:rPr lang="en-US" baseline="0" dirty="0" err="1" smtClean="0"/>
              <a:t>ser</a:t>
            </a:r>
            <a:r>
              <a:rPr lang="en-US" baseline="0" dirty="0" smtClean="0"/>
              <a:t> till </a:t>
            </a:r>
            <a:r>
              <a:rPr lang="en-US" baseline="0" dirty="0" err="1" smtClean="0"/>
              <a:t>att</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 </a:t>
            </a:r>
            <a:r>
              <a:rPr lang="en-US" baseline="0" dirty="0" err="1" smtClean="0"/>
              <a:t>måste</a:t>
            </a:r>
            <a:r>
              <a:rPr lang="en-US" baseline="0" dirty="0" smtClean="0"/>
              <a:t> </a:t>
            </a:r>
            <a:r>
              <a:rPr lang="en-US" baseline="0" dirty="0" err="1" smtClean="0"/>
              <a:t>köras</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då</a:t>
            </a:r>
            <a:r>
              <a:rPr lang="en-US" baseline="0" dirty="0" smtClean="0"/>
              <a:t> </a:t>
            </a:r>
            <a:r>
              <a:rPr lang="en-US" baseline="0" dirty="0" smtClean="0"/>
              <a:t>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kanske</a:t>
            </a:r>
            <a:r>
              <a:rPr lang="en-US" baseline="0" dirty="0" smtClean="0"/>
              <a:t> </a:t>
            </a:r>
            <a:r>
              <a:rPr lang="en-US" baseline="0" dirty="0" err="1" smtClean="0"/>
              <a:t>inte</a:t>
            </a:r>
            <a:r>
              <a:rPr lang="en-US" baseline="0" dirty="0" smtClean="0"/>
              <a:t> </a:t>
            </a:r>
            <a:r>
              <a:rPr lang="en-US" baseline="0" dirty="0" err="1" smtClean="0"/>
              <a:t>längre</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a:t>
            </a:r>
          </a:p>
          <a:p>
            <a:endParaRPr lang="en-US" baseline="0" dirty="0" smtClean="0"/>
          </a:p>
          <a:p>
            <a:r>
              <a:rPr lang="en-US" baseline="0" dirty="0" err="1" smtClean="0"/>
              <a:t>Det</a:t>
            </a:r>
            <a:r>
              <a:rPr lang="en-US" baseline="0" dirty="0" smtClean="0"/>
              <a:t> </a:t>
            </a:r>
            <a:r>
              <a:rPr lang="en-US" baseline="0" dirty="0" err="1" smtClean="0"/>
              <a:t>bygger</a:t>
            </a:r>
            <a:r>
              <a:rPr lang="en-US" baseline="0" dirty="0" smtClean="0"/>
              <a:t> </a:t>
            </a:r>
            <a:r>
              <a:rPr lang="en-US" baseline="0" dirty="0" err="1" smtClean="0"/>
              <a:t>då</a:t>
            </a:r>
            <a:r>
              <a:rPr lang="en-US" baseline="0" dirty="0" smtClean="0"/>
              <a:t> </a:t>
            </a:r>
            <a:r>
              <a:rPr lang="en-US" baseline="0" dirty="0" err="1" smtClean="0"/>
              <a:t>alltså</a:t>
            </a:r>
            <a:r>
              <a:rPr lang="en-US" baseline="0" dirty="0" smtClean="0"/>
              <a:t> </a:t>
            </a:r>
            <a:r>
              <a:rPr lang="en-US" baseline="0" dirty="0" err="1" smtClean="0"/>
              <a:t>på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detektera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görs</a:t>
            </a:r>
            <a:r>
              <a:rPr lang="en-US" baseline="0" dirty="0" smtClean="0"/>
              <a:t> </a:t>
            </a:r>
            <a:r>
              <a:rPr lang="en-US" baseline="0" dirty="0" err="1" smtClean="0"/>
              <a:t>genom</a:t>
            </a:r>
            <a:r>
              <a:rPr lang="en-US" baseline="0" dirty="0" smtClean="0"/>
              <a:t> </a:t>
            </a:r>
            <a:r>
              <a:rPr lang="en-US" baseline="0" dirty="0" err="1" smtClean="0"/>
              <a:t>ett</a:t>
            </a:r>
            <a:r>
              <a:rPr lang="en-US" baseline="0" dirty="0" smtClean="0"/>
              <a:t> </a:t>
            </a:r>
            <a:r>
              <a:rPr lang="en-US" baseline="0" dirty="0" smtClean="0"/>
              <a:t>heartbeat </a:t>
            </a:r>
            <a:r>
              <a:rPr lang="en-US" baseline="0" dirty="0" smtClean="0"/>
              <a:t>system,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periodiskt</a:t>
            </a:r>
            <a:r>
              <a:rPr lang="en-US" baseline="0" dirty="0" smtClean="0"/>
              <a:t> </a:t>
            </a:r>
            <a:r>
              <a:rPr lang="en-US" baseline="0" dirty="0" err="1" smtClean="0"/>
              <a:t>skickar</a:t>
            </a:r>
            <a:r>
              <a:rPr lang="en-US" baseline="0" dirty="0" smtClean="0"/>
              <a:t> UDP </a:t>
            </a:r>
            <a:r>
              <a:rPr lang="en-US" baseline="0" dirty="0" err="1" smtClean="0"/>
              <a:t>meddelanden</a:t>
            </a:r>
            <a:r>
              <a:rPr lang="en-US" baseline="0" dirty="0" smtClean="0"/>
              <a:t>, heartbeats, till </a:t>
            </a:r>
            <a:r>
              <a:rPr lang="en-US" baseline="0" dirty="0" err="1" smtClean="0"/>
              <a:t>varandra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indikera</a:t>
            </a:r>
            <a:r>
              <a:rPr lang="en-US" baseline="0" dirty="0" smtClean="0"/>
              <a:t> </a:t>
            </a:r>
            <a:r>
              <a:rPr lang="en-US" baseline="0" dirty="0" err="1" smtClean="0"/>
              <a:t>att</a:t>
            </a:r>
            <a:r>
              <a:rPr lang="en-US" baseline="0" dirty="0" smtClean="0"/>
              <a:t> de </a:t>
            </a:r>
            <a:r>
              <a:rPr lang="en-US" baseline="0" dirty="0" err="1" smtClean="0"/>
              <a:t>fortfarande</a:t>
            </a:r>
            <a:r>
              <a:rPr lang="en-US" baseline="0" dirty="0" smtClean="0"/>
              <a:t> </a:t>
            </a:r>
            <a:r>
              <a:rPr lang="en-US" baseline="0" dirty="0" err="1" smtClean="0"/>
              <a:t>är</a:t>
            </a:r>
            <a:r>
              <a:rPr lang="en-US" baseline="0" dirty="0" smtClean="0"/>
              <a:t> operational. </a:t>
            </a:r>
          </a:p>
          <a:p>
            <a:endParaRPr lang="en-US" baseline="0" dirty="0" smtClean="0"/>
          </a:p>
          <a:p>
            <a:r>
              <a:rPr lang="en-US" baseline="0" dirty="0" smtClean="0"/>
              <a:t>Om </a:t>
            </a:r>
            <a:r>
              <a:rPr lang="en-US" baseline="0" dirty="0" err="1" smtClean="0"/>
              <a:t>inget</a:t>
            </a:r>
            <a:r>
              <a:rPr lang="en-US" baseline="0" dirty="0" smtClean="0"/>
              <a:t> heartbeat </a:t>
            </a:r>
            <a:r>
              <a:rPr lang="en-US" baseline="0" dirty="0" err="1" smtClean="0"/>
              <a:t>mottas</a:t>
            </a:r>
            <a:r>
              <a:rPr lang="en-US" baseline="0" dirty="0" smtClean="0"/>
              <a:t> </a:t>
            </a:r>
            <a:r>
              <a:rPr lang="en-US" baseline="0" dirty="0" err="1" smtClean="0"/>
              <a:t>från</a:t>
            </a:r>
            <a:r>
              <a:rPr lang="en-US" baseline="0" dirty="0" smtClean="0"/>
              <a:t> en nod </a:t>
            </a:r>
            <a:r>
              <a:rPr lang="en-US" baseline="0" dirty="0" err="1" smtClean="0"/>
              <a:t>inom</a:t>
            </a:r>
            <a:r>
              <a:rPr lang="en-US" baseline="0" dirty="0" smtClean="0"/>
              <a:t> 500 </a:t>
            </a:r>
            <a:r>
              <a:rPr lang="en-US" baseline="0" dirty="0" err="1" smtClean="0"/>
              <a:t>ms</a:t>
            </a:r>
            <a:r>
              <a:rPr lang="en-US" baseline="0" dirty="0" smtClean="0"/>
              <a:t>, </a:t>
            </a:r>
            <a:r>
              <a:rPr lang="en-US" baseline="0" dirty="0" err="1" smtClean="0"/>
              <a:t>så</a:t>
            </a:r>
            <a:r>
              <a:rPr lang="en-US" baseline="0" dirty="0" smtClean="0"/>
              <a:t> </a:t>
            </a:r>
            <a:r>
              <a:rPr lang="en-US" baseline="0" dirty="0" err="1" smtClean="0"/>
              <a:t>antas</a:t>
            </a:r>
            <a:r>
              <a:rPr lang="en-US" baseline="0" dirty="0" smtClean="0"/>
              <a:t> den </a:t>
            </a:r>
            <a:r>
              <a:rPr lang="en-US" baseline="0" dirty="0" err="1" smtClean="0"/>
              <a:t>vara</a:t>
            </a:r>
            <a:r>
              <a:rPr lang="en-US" baseline="0" dirty="0" smtClean="0"/>
              <a:t> </a:t>
            </a:r>
            <a:r>
              <a:rPr lang="en-US" baseline="0" dirty="0" err="1" smtClean="0"/>
              <a:t>död</a:t>
            </a:r>
            <a:r>
              <a:rPr lang="en-US" baseline="0" dirty="0" smtClean="0"/>
              <a:t>, </a:t>
            </a:r>
            <a:r>
              <a:rPr lang="en-US" baseline="0" dirty="0" err="1" smtClean="0"/>
              <a:t>och</a:t>
            </a:r>
            <a:r>
              <a:rPr lang="en-US" baseline="0" dirty="0" smtClean="0"/>
              <a:t> </a:t>
            </a:r>
            <a:r>
              <a:rPr lang="en-US" baseline="0" dirty="0" err="1" smtClean="0"/>
              <a:t>algoritmen</a:t>
            </a:r>
            <a:r>
              <a:rPr lang="en-US" baseline="0" dirty="0" smtClean="0"/>
              <a:t> </a:t>
            </a:r>
            <a:r>
              <a:rPr lang="en-US" baseline="0" dirty="0" err="1" smtClean="0"/>
              <a:t>på</a:t>
            </a:r>
            <a:r>
              <a:rPr lang="en-US" baseline="0" dirty="0" smtClean="0"/>
              <a:t> </a:t>
            </a:r>
            <a:r>
              <a:rPr lang="en-US" baseline="0" dirty="0" err="1" smtClean="0"/>
              <a:t>förra</a:t>
            </a:r>
            <a:r>
              <a:rPr lang="en-US" baseline="0" dirty="0" smtClean="0"/>
              <a:t> </a:t>
            </a:r>
            <a:r>
              <a:rPr lang="en-US" baseline="0" dirty="0" err="1" smtClean="0"/>
              <a:t>sliden</a:t>
            </a:r>
            <a:r>
              <a:rPr lang="en-US" baseline="0" dirty="0" smtClean="0"/>
              <a:t> </a:t>
            </a:r>
            <a:r>
              <a:rPr lang="en-US" baseline="0" dirty="0" err="1" smtClean="0"/>
              <a:t>kan</a:t>
            </a:r>
            <a:r>
              <a:rPr lang="en-US" baseline="0" dirty="0" smtClean="0"/>
              <a:t> </a:t>
            </a:r>
            <a:r>
              <a:rPr lang="en-US" baseline="0" dirty="0" err="1" smtClean="0"/>
              <a:t>köras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säkerställa</a:t>
            </a:r>
            <a:r>
              <a:rPr lang="en-US" baseline="0" dirty="0" smtClean="0"/>
              <a:t> </a:t>
            </a:r>
            <a:r>
              <a:rPr lang="en-US" baseline="0" dirty="0" err="1" smtClean="0"/>
              <a:t>att</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uppnås</a:t>
            </a:r>
            <a:r>
              <a:rPr lang="en-US" baseline="0" dirty="0" smtClean="0"/>
              <a:t>.</a:t>
            </a:r>
          </a:p>
          <a:p>
            <a:endParaRPr lang="en-US" baseline="0" dirty="0" smtClean="0"/>
          </a:p>
          <a:p>
            <a:r>
              <a:rPr lang="en-US" baseline="0" dirty="0" smtClean="0"/>
              <a:t>Timeout </a:t>
            </a:r>
            <a:r>
              <a:rPr lang="en-US" baseline="0" dirty="0" err="1" smtClean="0"/>
              <a:t>tiden</a:t>
            </a:r>
            <a:r>
              <a:rPr lang="en-US" baseline="0" dirty="0" smtClean="0"/>
              <a:t> </a:t>
            </a:r>
            <a:r>
              <a:rPr lang="en-US" baseline="0" dirty="0" err="1" smtClean="0"/>
              <a:t>på</a:t>
            </a:r>
            <a:r>
              <a:rPr lang="en-US" baseline="0" dirty="0" smtClean="0"/>
              <a:t> 500 </a:t>
            </a:r>
            <a:r>
              <a:rPr lang="en-US" baseline="0" dirty="0" err="1" smtClean="0"/>
              <a:t>ms</a:t>
            </a:r>
            <a:r>
              <a:rPr lang="en-US" baseline="0" dirty="0" smtClean="0"/>
              <a:t> </a:t>
            </a:r>
            <a:r>
              <a:rPr lang="en-US" baseline="0" dirty="0" err="1" smtClean="0"/>
              <a:t>är</a:t>
            </a:r>
            <a:r>
              <a:rPr lang="en-US" baseline="0" dirty="0" smtClean="0"/>
              <a:t> </a:t>
            </a:r>
            <a:r>
              <a:rPr lang="en-US" baseline="0" dirty="0" err="1" smtClean="0"/>
              <a:t>enbart</a:t>
            </a:r>
            <a:r>
              <a:rPr lang="en-US" baseline="0" dirty="0" smtClean="0"/>
              <a:t> en </a:t>
            </a:r>
            <a:r>
              <a:rPr lang="en-US" baseline="0" dirty="0" err="1" smtClean="0"/>
              <a:t>övre</a:t>
            </a:r>
            <a:r>
              <a:rPr lang="en-US" baseline="0" dirty="0" smtClean="0"/>
              <a:t> </a:t>
            </a:r>
            <a:r>
              <a:rPr lang="en-US" baseline="0" dirty="0" err="1" smtClean="0"/>
              <a:t>gräns</a:t>
            </a:r>
            <a:r>
              <a:rPr lang="en-US" baseline="0" dirty="0" smtClean="0"/>
              <a:t> </a:t>
            </a:r>
            <a:r>
              <a:rPr lang="en-US" baseline="0" dirty="0" err="1" smtClean="0"/>
              <a:t>på</a:t>
            </a:r>
            <a:r>
              <a:rPr lang="en-US" baseline="0" dirty="0" smtClean="0"/>
              <a:t> </a:t>
            </a:r>
            <a:r>
              <a:rPr lang="en-US" baseline="0" dirty="0" err="1" smtClean="0"/>
              <a:t>hur</a:t>
            </a:r>
            <a:r>
              <a:rPr lang="en-US" baseline="0" dirty="0" smtClean="0"/>
              <a:t> </a:t>
            </a:r>
            <a:r>
              <a:rPr lang="en-US" baseline="0" dirty="0" err="1" smtClean="0"/>
              <a:t>lång</a:t>
            </a:r>
            <a:r>
              <a:rPr lang="en-US" baseline="0" dirty="0" smtClean="0"/>
              <a:t> </a:t>
            </a:r>
            <a:r>
              <a:rPr lang="en-US" baseline="0" dirty="0" err="1" smtClean="0"/>
              <a:t>tid</a:t>
            </a:r>
            <a:r>
              <a:rPr lang="en-US" baseline="0" dirty="0" smtClean="0"/>
              <a:t> </a:t>
            </a:r>
            <a:r>
              <a:rPr lang="en-US" baseline="0" dirty="0" err="1" smtClean="0"/>
              <a:t>det</a:t>
            </a:r>
            <a:r>
              <a:rPr lang="en-US" baseline="0" dirty="0" smtClean="0"/>
              <a:t> </a:t>
            </a:r>
            <a:r>
              <a:rPr lang="en-US" baseline="0" dirty="0" err="1" smtClean="0"/>
              <a:t>faktiskt</a:t>
            </a:r>
            <a:r>
              <a:rPr lang="en-US" baseline="0" dirty="0" smtClean="0"/>
              <a:t> tar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att</a:t>
            </a:r>
            <a:r>
              <a:rPr lang="en-US" baseline="0" dirty="0" smtClean="0"/>
              <a:t> en nod </a:t>
            </a:r>
            <a:r>
              <a:rPr lang="en-US" baseline="0" dirty="0" err="1" smtClean="0"/>
              <a:t>är</a:t>
            </a:r>
            <a:r>
              <a:rPr lang="en-US" baseline="0" dirty="0" smtClean="0"/>
              <a:t> </a:t>
            </a:r>
            <a:r>
              <a:rPr lang="en-US" baseline="0" dirty="0" err="1" smtClean="0"/>
              <a:t>död</a:t>
            </a:r>
            <a:r>
              <a:rPr lang="en-US" baseline="0" dirty="0" smtClean="0"/>
              <a:t>.</a:t>
            </a:r>
          </a:p>
          <a:p>
            <a:endParaRPr lang="en-US" baseline="0" dirty="0" smtClean="0"/>
          </a:p>
          <a:p>
            <a:r>
              <a:rPr lang="en-US" baseline="0" dirty="0" err="1" smtClean="0"/>
              <a:t>Bästa</a:t>
            </a:r>
            <a:r>
              <a:rPr lang="en-US" baseline="0" dirty="0" smtClean="0"/>
              <a:t> </a:t>
            </a:r>
            <a:r>
              <a:rPr lang="en-US" baseline="0" dirty="0" err="1" smtClean="0"/>
              <a:t>fallet</a:t>
            </a:r>
            <a:r>
              <a:rPr lang="en-US" baseline="0" dirty="0" smtClean="0"/>
              <a:t> </a:t>
            </a:r>
            <a:r>
              <a:rPr lang="en-US" baseline="0" dirty="0" err="1" smtClean="0"/>
              <a:t>händer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innan</a:t>
            </a:r>
            <a:r>
              <a:rPr lang="en-US" baseline="0" dirty="0" smtClean="0"/>
              <a:t> den </a:t>
            </a:r>
            <a:r>
              <a:rPr lang="en-US" baseline="0" dirty="0" err="1" smtClean="0"/>
              <a:t>skickar</a:t>
            </a:r>
            <a:r>
              <a:rPr lang="en-US" baseline="0" dirty="0" smtClean="0"/>
              <a:t> en heartbeat, </a:t>
            </a:r>
            <a:r>
              <a:rPr lang="en-US" baseline="0" dirty="0" err="1" smtClean="0"/>
              <a:t>medan</a:t>
            </a:r>
            <a:r>
              <a:rPr lang="en-US" baseline="0" dirty="0" smtClean="0"/>
              <a:t> </a:t>
            </a:r>
            <a:r>
              <a:rPr lang="en-US" baseline="0" dirty="0" err="1" smtClean="0"/>
              <a:t>värsta</a:t>
            </a:r>
            <a:r>
              <a:rPr lang="en-US" baseline="0" dirty="0" smtClean="0"/>
              <a:t> </a:t>
            </a:r>
            <a:r>
              <a:rPr lang="en-US" baseline="0" dirty="0" err="1" smtClean="0"/>
              <a:t>fallet</a:t>
            </a:r>
            <a:r>
              <a:rPr lang="en-US" baseline="0" dirty="0" smtClean="0"/>
              <a:t> </a:t>
            </a:r>
            <a:r>
              <a:rPr lang="en-US" baseline="0" dirty="0" err="1" smtClean="0"/>
              <a:t>sker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efter</a:t>
            </a:r>
            <a:r>
              <a:rPr lang="en-US" baseline="0" dirty="0" smtClean="0"/>
              <a:t> den </a:t>
            </a:r>
            <a:r>
              <a:rPr lang="en-US" baseline="0" dirty="0" err="1" smtClean="0"/>
              <a:t>skickat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34</a:t>
            </a:fld>
            <a:endParaRPr lang="en-US"/>
          </a:p>
        </p:txBody>
      </p:sp>
    </p:spTree>
    <p:extLst>
      <p:ext uri="{BB962C8B-B14F-4D97-AF65-F5344CB8AC3E}">
        <p14:creationId xmlns:p14="http://schemas.microsoft.com/office/powerpoint/2010/main" val="8087976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Värsta</a:t>
            </a:r>
            <a:r>
              <a:rPr lang="en-US" dirty="0" smtClean="0"/>
              <a:t> fall</a:t>
            </a:r>
            <a:r>
              <a:rPr lang="en-US" baseline="0" dirty="0" smtClean="0"/>
              <a:t> till </a:t>
            </a:r>
            <a:r>
              <a:rPr lang="en-US" baseline="0" dirty="0" err="1" smtClean="0"/>
              <a:t>vänster</a:t>
            </a:r>
            <a:r>
              <a:rPr lang="en-US" baseline="0" dirty="0" smtClean="0"/>
              <a:t>, </a:t>
            </a:r>
            <a:r>
              <a:rPr lang="en-US" baseline="0" dirty="0" err="1" smtClean="0"/>
              <a:t>bästa</a:t>
            </a:r>
            <a:r>
              <a:rPr lang="en-US" baseline="0" dirty="0" smtClean="0"/>
              <a:t> till </a:t>
            </a:r>
            <a:r>
              <a:rPr lang="en-US" baseline="0" dirty="0" err="1" smtClean="0"/>
              <a:t>höger</a:t>
            </a:r>
            <a:r>
              <a:rPr lang="en-US" baseline="0" dirty="0" smtClean="0"/>
              <a:t>.</a:t>
            </a:r>
          </a:p>
          <a:p>
            <a:endParaRPr lang="en-US" baseline="0" dirty="0" smtClean="0"/>
          </a:p>
          <a:p>
            <a:r>
              <a:rPr lang="en-US" baseline="0" dirty="0" smtClean="0"/>
              <a:t>I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använder</a:t>
            </a:r>
            <a:r>
              <a:rPr lang="en-US" baseline="0" dirty="0" smtClean="0"/>
              <a:t> vi den </a:t>
            </a:r>
            <a:r>
              <a:rPr lang="en-US" baseline="0" dirty="0" err="1" smtClean="0"/>
              <a:t>övre</a:t>
            </a:r>
            <a:r>
              <a:rPr lang="en-US" baseline="0" dirty="0" smtClean="0"/>
              <a:t> </a:t>
            </a:r>
            <a:r>
              <a:rPr lang="en-US" baseline="0" dirty="0" err="1" smtClean="0"/>
              <a:t>gränsen</a:t>
            </a:r>
            <a:r>
              <a:rPr lang="en-US" baseline="0" dirty="0" smtClean="0"/>
              <a:t> 500 </a:t>
            </a:r>
            <a:r>
              <a:rPr lang="en-US" baseline="0" dirty="0" err="1" smtClean="0"/>
              <a:t>ms.</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säkert</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innebär</a:t>
            </a:r>
            <a:r>
              <a:rPr lang="en-US" baseline="0" dirty="0" smtClean="0"/>
              <a:t> </a:t>
            </a:r>
            <a:r>
              <a:rPr lang="en-US" baseline="0" dirty="0" err="1" smtClean="0"/>
              <a:t>att</a:t>
            </a:r>
            <a:r>
              <a:rPr lang="en-US" baseline="0" dirty="0" smtClean="0"/>
              <a:t> den </a:t>
            </a:r>
            <a:r>
              <a:rPr lang="en-US" baseline="0" dirty="0" err="1" smtClean="0"/>
              <a:t>beräknade</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eller</a:t>
            </a:r>
            <a:r>
              <a:rPr lang="en-US" baseline="0" dirty="0" smtClean="0"/>
              <a:t> </a:t>
            </a:r>
            <a:r>
              <a:rPr lang="en-US" baseline="0" dirty="0" err="1" smtClean="0"/>
              <a:t>sämre</a:t>
            </a:r>
            <a:r>
              <a:rPr lang="en-US" baseline="0" dirty="0" smtClean="0"/>
              <a:t> </a:t>
            </a:r>
            <a:r>
              <a:rPr lang="en-US" baseline="0" dirty="0" err="1" smtClean="0"/>
              <a:t>än</a:t>
            </a:r>
            <a:r>
              <a:rPr lang="en-US" baseline="0" dirty="0" smtClean="0"/>
              <a:t> den </a:t>
            </a:r>
            <a:r>
              <a:rPr lang="en-US" baseline="0" dirty="0" err="1" smtClean="0"/>
              <a:t>faktiska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35</a:t>
            </a:fld>
            <a:endParaRPr lang="en-US"/>
          </a:p>
        </p:txBody>
      </p:sp>
    </p:spTree>
    <p:extLst>
      <p:ext uri="{BB962C8B-B14F-4D97-AF65-F5344CB8AC3E}">
        <p14:creationId xmlns:p14="http://schemas.microsoft.com/office/powerpoint/2010/main" val="2484270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vi </a:t>
            </a:r>
            <a:r>
              <a:rPr lang="en-US" dirty="0" err="1" smtClean="0"/>
              <a:t>sa</a:t>
            </a:r>
            <a:r>
              <a:rPr lang="en-US" dirty="0" smtClean="0"/>
              <a:t> </a:t>
            </a:r>
            <a:r>
              <a:rPr lang="en-US" dirty="0" err="1" smtClean="0"/>
              <a:t>så</a:t>
            </a:r>
            <a:r>
              <a:rPr lang="en-US" baseline="0" dirty="0" smtClean="0"/>
              <a:t> </a:t>
            </a:r>
            <a:r>
              <a:rPr lang="en-US" baseline="0" dirty="0" err="1" smtClean="0"/>
              <a:t>måste</a:t>
            </a:r>
            <a:r>
              <a:rPr lang="en-US" baseline="0" dirty="0" smtClean="0"/>
              <a:t> </a:t>
            </a:r>
            <a:r>
              <a:rPr lang="en-US" baseline="0" dirty="0" err="1" smtClean="0"/>
              <a:t>denna</a:t>
            </a:r>
            <a:r>
              <a:rPr lang="en-US" baseline="0" dirty="0" smtClean="0"/>
              <a:t> </a:t>
            </a:r>
            <a:r>
              <a:rPr lang="en-US" baseline="0" dirty="0" err="1" smtClean="0"/>
              <a:t>algoritmen</a:t>
            </a:r>
            <a:r>
              <a:rPr lang="en-US" baseline="0" dirty="0" smtClean="0"/>
              <a:t> </a:t>
            </a:r>
            <a:r>
              <a:rPr lang="en-US" baseline="0" dirty="0" err="1" smtClean="0"/>
              <a:t>köras</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en nod </a:t>
            </a:r>
            <a:r>
              <a:rPr lang="en-US" baseline="0" dirty="0" err="1" smtClean="0"/>
              <a:t>dör</a:t>
            </a:r>
            <a:r>
              <a:rPr lang="en-US" baseline="0" dirty="0" smtClean="0"/>
              <a:t>.</a:t>
            </a:r>
          </a:p>
          <a:p>
            <a:endParaRPr lang="en-US" baseline="0" dirty="0" smtClean="0"/>
          </a:p>
          <a:p>
            <a:r>
              <a:rPr lang="en-US" baseline="0" dirty="0" smtClean="0"/>
              <a:t>Men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detekerar</a:t>
            </a:r>
            <a:r>
              <a:rPr lang="en-US" baseline="0" dirty="0" smtClean="0"/>
              <a:t> </a:t>
            </a:r>
            <a:r>
              <a:rPr lang="en-US" baseline="0" dirty="0" err="1" smtClean="0"/>
              <a:t>ett</a:t>
            </a:r>
            <a:r>
              <a:rPr lang="en-US" baseline="0" dirty="0" smtClean="0"/>
              <a:t> </a:t>
            </a:r>
            <a:r>
              <a:rPr lang="en-US" baseline="0" dirty="0" err="1" smtClean="0"/>
              <a:t>fel</a:t>
            </a:r>
            <a:r>
              <a:rPr lang="en-US" baseline="0" dirty="0" smtClean="0"/>
              <a:t> </a:t>
            </a:r>
            <a:r>
              <a:rPr lang="en-US" baseline="0" dirty="0" err="1" smtClean="0"/>
              <a:t>kan</a:t>
            </a:r>
            <a:r>
              <a:rPr lang="en-US" baseline="0" dirty="0" smtClean="0"/>
              <a:t> </a:t>
            </a:r>
            <a:r>
              <a:rPr lang="en-US" baseline="0" dirty="0" err="1" smtClean="0"/>
              <a:t>inte</a:t>
            </a:r>
            <a:r>
              <a:rPr lang="en-US" baseline="0" dirty="0" smtClean="0"/>
              <a:t> </a:t>
            </a:r>
            <a:r>
              <a:rPr lang="en-US" baseline="0" dirty="0" err="1" smtClean="0"/>
              <a:t>köra</a:t>
            </a:r>
            <a:r>
              <a:rPr lang="en-US" baseline="0" dirty="0" smtClean="0"/>
              <a:t> den,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skulle</a:t>
            </a:r>
            <a:r>
              <a:rPr lang="en-US" baseline="0" dirty="0" smtClean="0"/>
              <a:t> </a:t>
            </a:r>
            <a:r>
              <a:rPr lang="en-US" baseline="0" dirty="0" err="1" smtClean="0"/>
              <a:t>innebära</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inser</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a:t>
            </a:r>
            <a:r>
              <a:rPr lang="en-US" baseline="0" dirty="0" err="1" smtClean="0"/>
              <a:t>och</a:t>
            </a:r>
            <a:r>
              <a:rPr lang="en-US" baseline="0" dirty="0" smtClean="0"/>
              <a:t> </a:t>
            </a:r>
            <a:r>
              <a:rPr lang="en-US" baseline="0" dirty="0" err="1" smtClean="0"/>
              <a:t>då</a:t>
            </a:r>
            <a:r>
              <a:rPr lang="en-US" baseline="0" dirty="0" smtClean="0"/>
              <a:t> </a:t>
            </a:r>
            <a:r>
              <a:rPr lang="en-US" baseline="0" dirty="0" err="1" smtClean="0"/>
              <a:t>skapar</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vilket</a:t>
            </a:r>
            <a:r>
              <a:rPr lang="en-US" baseline="0" dirty="0" smtClean="0"/>
              <a:t> </a:t>
            </a:r>
            <a:r>
              <a:rPr lang="en-US" baseline="0" dirty="0" err="1" smtClean="0"/>
              <a:t>resulterar</a:t>
            </a:r>
            <a:r>
              <a:rPr lang="en-US" baseline="0" dirty="0" smtClean="0"/>
              <a:t> I </a:t>
            </a:r>
            <a:r>
              <a:rPr lang="en-US" baseline="0" dirty="0" err="1" smtClean="0"/>
              <a:t>att</a:t>
            </a:r>
            <a:r>
              <a:rPr lang="en-US" baseline="0" dirty="0" smtClean="0"/>
              <a:t> vi </a:t>
            </a:r>
            <a:r>
              <a:rPr lang="en-US" baseline="0" dirty="0" err="1" smtClean="0"/>
              <a:t>helt</a:t>
            </a:r>
            <a:r>
              <a:rPr lang="en-US" baseline="0" dirty="0" smtClean="0"/>
              <a:t> </a:t>
            </a:r>
            <a:r>
              <a:rPr lang="en-US" baseline="0" dirty="0" err="1" smtClean="0"/>
              <a:t>plötsligt</a:t>
            </a:r>
            <a:r>
              <a:rPr lang="en-US" baseline="0" dirty="0" smtClean="0"/>
              <a:t> </a:t>
            </a:r>
            <a:r>
              <a:rPr lang="en-US" baseline="0" dirty="0" err="1" smtClean="0"/>
              <a:t>fått</a:t>
            </a:r>
            <a:r>
              <a:rPr lang="en-US" baseline="0" dirty="0" smtClean="0"/>
              <a:t> </a:t>
            </a:r>
            <a:r>
              <a:rPr lang="en-US" baseline="0" dirty="0" err="1" smtClean="0"/>
              <a:t>alldeles</a:t>
            </a:r>
            <a:r>
              <a:rPr lang="en-US" baseline="0" dirty="0" smtClean="0"/>
              <a:t> </a:t>
            </a:r>
            <a:r>
              <a:rPr lang="en-US" baseline="0" dirty="0" err="1" smtClean="0"/>
              <a:t>för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fler</a:t>
            </a:r>
            <a:r>
              <a:rPr lang="en-US" baseline="0" dirty="0" smtClean="0"/>
              <a:t> </a:t>
            </a:r>
            <a:r>
              <a:rPr lang="en-US" baseline="0" dirty="0" err="1" smtClean="0"/>
              <a:t>än</a:t>
            </a:r>
            <a:r>
              <a:rPr lang="en-US" baseline="0" dirty="0" smtClean="0"/>
              <a:t> vi </a:t>
            </a:r>
            <a:r>
              <a:rPr lang="en-US" baseline="0" dirty="0" err="1" smtClean="0"/>
              <a:t>behöver</a:t>
            </a:r>
            <a:r>
              <a:rPr lang="en-US" baseline="0" dirty="0" smtClean="0"/>
              <a:t>.</a:t>
            </a:r>
          </a:p>
          <a:p>
            <a:endParaRPr lang="en-US" baseline="0" dirty="0" smtClean="0"/>
          </a:p>
          <a:p>
            <a:r>
              <a:rPr lang="en-US" baseline="0" dirty="0" err="1" smtClean="0"/>
              <a:t>Istället</a:t>
            </a:r>
            <a:r>
              <a:rPr lang="en-US" baseline="0" dirty="0" smtClean="0"/>
              <a:t> </a:t>
            </a:r>
            <a:r>
              <a:rPr lang="en-US" baseline="0" dirty="0" err="1" smtClean="0"/>
              <a:t>så</a:t>
            </a:r>
            <a:r>
              <a:rPr lang="en-US" baseline="0" dirty="0" smtClean="0"/>
              <a:t> </a:t>
            </a:r>
            <a:r>
              <a:rPr lang="en-US" baseline="0" dirty="0" err="1" smtClean="0"/>
              <a:t>väljs</a:t>
            </a:r>
            <a:r>
              <a:rPr lang="en-US" baseline="0" dirty="0" smtClean="0"/>
              <a:t> en </a:t>
            </a:r>
            <a:r>
              <a:rPr lang="en-US" baseline="0" dirty="0" err="1" smtClean="0"/>
              <a:t>av</a:t>
            </a:r>
            <a:r>
              <a:rPr lang="en-US" baseline="0" dirty="0" smtClean="0"/>
              <a:t> de </a:t>
            </a:r>
            <a:r>
              <a:rPr lang="en-US" baseline="0" dirty="0" err="1" smtClean="0"/>
              <a:t>noderna</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kvar</a:t>
            </a:r>
            <a:r>
              <a:rPr lang="en-US" baseline="0" dirty="0" smtClean="0"/>
              <a:t> </a:t>
            </a:r>
            <a:r>
              <a:rPr lang="en-US" baseline="0" dirty="0" err="1" smtClean="0"/>
              <a:t>ut</a:t>
            </a:r>
            <a:r>
              <a:rPr lang="en-US" baseline="0" dirty="0" smtClean="0"/>
              <a:t>, </a:t>
            </a:r>
            <a:r>
              <a:rPr lang="en-US" baseline="0" dirty="0" err="1" smtClean="0"/>
              <a:t>genom</a:t>
            </a:r>
            <a:r>
              <a:rPr lang="en-US" baseline="0" dirty="0" smtClean="0"/>
              <a:t> </a:t>
            </a:r>
            <a:r>
              <a:rPr lang="en-US" baseline="0" dirty="0" err="1" smtClean="0"/>
              <a:t>högsta</a:t>
            </a:r>
            <a:r>
              <a:rPr lang="en-US" baseline="0" dirty="0" smtClean="0"/>
              <a:t> ID, </a:t>
            </a:r>
            <a:r>
              <a:rPr lang="en-US" baseline="0" dirty="0" err="1" smtClean="0"/>
              <a:t>som</a:t>
            </a:r>
            <a:r>
              <a:rPr lang="en-US" baseline="0" dirty="0" smtClean="0"/>
              <a:t> </a:t>
            </a:r>
            <a:r>
              <a:rPr lang="en-US" baseline="0" dirty="0" err="1" smtClean="0"/>
              <a:t>då</a:t>
            </a:r>
            <a:r>
              <a:rPr lang="en-US" baseline="0" dirty="0" smtClean="0"/>
              <a:t> </a:t>
            </a:r>
            <a:r>
              <a:rPr lang="en-US" baseline="0" dirty="0" err="1" smtClean="0"/>
              <a:t>får</a:t>
            </a:r>
            <a:r>
              <a:rPr lang="en-US" baseline="0" dirty="0" smtClean="0"/>
              <a:t> I </a:t>
            </a:r>
            <a:r>
              <a:rPr lang="en-US" baseline="0" dirty="0" err="1" smtClean="0"/>
              <a:t>uppdrag</a:t>
            </a:r>
            <a:r>
              <a:rPr lang="en-US" baseline="0" dirty="0" smtClean="0"/>
              <a:t> </a:t>
            </a:r>
            <a:r>
              <a:rPr lang="en-US" baseline="0" dirty="0" err="1" smtClean="0"/>
              <a:t>att</a:t>
            </a:r>
            <a:r>
              <a:rPr lang="en-US" baseline="0" dirty="0" smtClean="0"/>
              <a:t> </a:t>
            </a:r>
            <a:r>
              <a:rPr lang="en-US" baseline="0" dirty="0" err="1" smtClean="0"/>
              <a:t>köra</a:t>
            </a:r>
            <a:r>
              <a:rPr lang="en-US" baseline="0" dirty="0" smtClean="0"/>
              <a:t> </a:t>
            </a:r>
            <a:r>
              <a:rPr lang="en-US" baseline="0" dirty="0" err="1" smtClean="0"/>
              <a:t>algoritmen</a:t>
            </a:r>
            <a:r>
              <a:rPr lang="en-US" baseline="0" dirty="0" smtClean="0"/>
              <a:t>. De </a:t>
            </a:r>
            <a:r>
              <a:rPr lang="en-US" baseline="0" dirty="0" err="1" smtClean="0"/>
              <a:t>övriga</a:t>
            </a:r>
            <a:r>
              <a:rPr lang="en-US" baseline="0" dirty="0" smtClean="0"/>
              <a:t> </a:t>
            </a:r>
            <a:r>
              <a:rPr lang="en-US" baseline="0" dirty="0" err="1" smtClean="0"/>
              <a:t>noderna</a:t>
            </a:r>
            <a:r>
              <a:rPr lang="en-US" baseline="0" dirty="0" smtClean="0"/>
              <a:t> </a:t>
            </a:r>
            <a:r>
              <a:rPr lang="en-US" baseline="0" dirty="0" err="1" smtClean="0"/>
              <a:t>kommer</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i="1" baseline="0" dirty="0" smtClean="0"/>
              <a:t>lost node</a:t>
            </a:r>
            <a:r>
              <a:rPr lang="en-US" i="0" baseline="0" dirty="0" smtClean="0"/>
              <a:t> </a:t>
            </a:r>
            <a:r>
              <a:rPr lang="en-US" i="0" baseline="0" dirty="0" err="1" smtClean="0"/>
              <a:t>meddelande</a:t>
            </a:r>
            <a:r>
              <a:rPr lang="en-US" i="0" baseline="0" dirty="0" smtClean="0"/>
              <a:t> till </a:t>
            </a:r>
            <a:r>
              <a:rPr lang="en-US" i="0" baseline="0" dirty="0" err="1" smtClean="0"/>
              <a:t>denna</a:t>
            </a:r>
            <a:r>
              <a:rPr lang="en-US" i="0" baseline="0" dirty="0" smtClean="0"/>
              <a:t> </a:t>
            </a:r>
            <a:r>
              <a:rPr lang="en-US" i="0" baseline="0" dirty="0" err="1" smtClean="0"/>
              <a:t>noden</a:t>
            </a:r>
            <a:r>
              <a:rPr lang="en-US" i="0" baseline="0" dirty="0" smtClean="0"/>
              <a:t>, </a:t>
            </a:r>
            <a:r>
              <a:rPr lang="en-US" i="0" baseline="0" dirty="0" err="1" smtClean="0"/>
              <a:t>och</a:t>
            </a:r>
            <a:r>
              <a:rPr lang="en-US" i="0" baseline="0" dirty="0" smtClean="0"/>
              <a:t> </a:t>
            </a:r>
            <a:r>
              <a:rPr lang="en-US" i="0" baseline="0" dirty="0" err="1" smtClean="0"/>
              <a:t>få</a:t>
            </a:r>
            <a:r>
              <a:rPr lang="en-US" i="0" baseline="0" dirty="0" smtClean="0"/>
              <a:t> </a:t>
            </a:r>
            <a:r>
              <a:rPr lang="en-US" i="0" baseline="0" dirty="0" err="1" smtClean="0"/>
              <a:t>ett</a:t>
            </a:r>
            <a:r>
              <a:rPr lang="en-US" i="0" baseline="0" dirty="0" smtClean="0"/>
              <a:t> </a:t>
            </a:r>
            <a:r>
              <a:rPr lang="en-US" i="0" baseline="0" dirty="0" err="1" smtClean="0"/>
              <a:t>svar</a:t>
            </a:r>
            <a:r>
              <a:rPr lang="en-US" i="0" baseline="0" dirty="0" smtClean="0"/>
              <a:t> </a:t>
            </a:r>
            <a:r>
              <a:rPr lang="en-US" i="0" baseline="0" dirty="0" err="1" smtClean="0"/>
              <a:t>när</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p>
          <a:p>
            <a:endParaRPr lang="en-US" i="0" baseline="0" dirty="0" smtClean="0"/>
          </a:p>
          <a:p>
            <a:r>
              <a:rPr lang="en-US" i="0" baseline="0" dirty="0" smtClean="0"/>
              <a:t>Om den </a:t>
            </a:r>
            <a:r>
              <a:rPr lang="en-US" i="0" baseline="0" dirty="0" err="1" smtClean="0"/>
              <a:t>valda</a:t>
            </a:r>
            <a:r>
              <a:rPr lang="en-US" i="0" baseline="0" dirty="0" smtClean="0"/>
              <a:t> </a:t>
            </a:r>
            <a:r>
              <a:rPr lang="en-US" i="0" baseline="0" dirty="0" err="1" smtClean="0"/>
              <a:t>noden</a:t>
            </a:r>
            <a:r>
              <a:rPr lang="en-US" i="0" baseline="0" dirty="0" smtClean="0"/>
              <a:t> </a:t>
            </a:r>
            <a:r>
              <a:rPr lang="en-US" i="0" baseline="0" dirty="0" err="1" smtClean="0"/>
              <a:t>själv</a:t>
            </a:r>
            <a:r>
              <a:rPr lang="en-US" i="0" baseline="0" dirty="0" smtClean="0"/>
              <a:t> </a:t>
            </a:r>
            <a:r>
              <a:rPr lang="en-US" i="0" baseline="0" dirty="0" err="1" smtClean="0"/>
              <a:t>dör</a:t>
            </a:r>
            <a:r>
              <a:rPr lang="en-US" i="0" baseline="0" dirty="0" smtClean="0"/>
              <a:t> </a:t>
            </a:r>
            <a:r>
              <a:rPr lang="en-US" i="0" baseline="0" dirty="0" err="1" smtClean="0"/>
              <a:t>innan</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r>
              <a:rPr lang="en-US" i="0" baseline="0" dirty="0" err="1" smtClean="0"/>
              <a:t>så</a:t>
            </a:r>
            <a:r>
              <a:rPr lang="en-US" i="0" baseline="0" dirty="0" smtClean="0"/>
              <a:t> </a:t>
            </a:r>
            <a:r>
              <a:rPr lang="en-US" i="0" baseline="0" dirty="0" err="1" smtClean="0"/>
              <a:t>kommer</a:t>
            </a:r>
            <a:r>
              <a:rPr lang="en-US" i="0" baseline="0" dirty="0" smtClean="0"/>
              <a:t> de </a:t>
            </a:r>
            <a:r>
              <a:rPr lang="en-US" i="0" baseline="0" dirty="0" err="1" smtClean="0"/>
              <a:t>andra</a:t>
            </a:r>
            <a:r>
              <a:rPr lang="en-US" i="0" baseline="0" dirty="0" smtClean="0"/>
              <a:t> </a:t>
            </a:r>
            <a:r>
              <a:rPr lang="en-US" i="0" baseline="0" dirty="0" err="1" smtClean="0"/>
              <a:t>noderna</a:t>
            </a:r>
            <a:r>
              <a:rPr lang="en-US" i="0" baseline="0" dirty="0" smtClean="0"/>
              <a:t> </a:t>
            </a:r>
            <a:r>
              <a:rPr lang="en-US" i="0" baseline="0" dirty="0" err="1" smtClean="0"/>
              <a:t>inte</a:t>
            </a:r>
            <a:r>
              <a:rPr lang="en-US" i="0" baseline="0" dirty="0" smtClean="0"/>
              <a:t> </a:t>
            </a:r>
            <a:r>
              <a:rPr lang="en-US" i="0" baseline="0" dirty="0" err="1" smtClean="0"/>
              <a:t>att</a:t>
            </a:r>
            <a:r>
              <a:rPr lang="en-US" i="0" baseline="0" dirty="0" smtClean="0"/>
              <a:t> </a:t>
            </a:r>
            <a:r>
              <a:rPr lang="en-US" i="0" baseline="0" dirty="0" err="1" smtClean="0"/>
              <a:t>få</a:t>
            </a:r>
            <a:r>
              <a:rPr lang="en-US" i="0" baseline="0" dirty="0" smtClean="0"/>
              <a:t> </a:t>
            </a:r>
            <a:r>
              <a:rPr lang="en-US" i="0" baseline="0" dirty="0" err="1" smtClean="0"/>
              <a:t>något</a:t>
            </a:r>
            <a:r>
              <a:rPr lang="en-US" i="0" baseline="0" dirty="0" smtClean="0"/>
              <a:t> </a:t>
            </a:r>
            <a:r>
              <a:rPr lang="en-US" i="0" baseline="0" dirty="0" err="1" smtClean="0"/>
              <a:t>svar</a:t>
            </a:r>
            <a:r>
              <a:rPr lang="en-US" i="0" baseline="0" dirty="0" smtClean="0"/>
              <a:t>, </a:t>
            </a:r>
            <a:r>
              <a:rPr lang="en-US" i="0" baseline="0" dirty="0" err="1" smtClean="0"/>
              <a:t>och</a:t>
            </a:r>
            <a:r>
              <a:rPr lang="en-US" i="0" baseline="0" dirty="0" smtClean="0"/>
              <a:t> </a:t>
            </a:r>
            <a:r>
              <a:rPr lang="en-US" i="0" baseline="0" dirty="0" err="1" smtClean="0"/>
              <a:t>efter</a:t>
            </a:r>
            <a:r>
              <a:rPr lang="en-US" i="0" baseline="0" dirty="0" smtClean="0"/>
              <a:t> en </a:t>
            </a:r>
            <a:r>
              <a:rPr lang="en-US" i="0" baseline="0" dirty="0" err="1" smtClean="0"/>
              <a:t>viss</a:t>
            </a:r>
            <a:r>
              <a:rPr lang="en-US" i="0" baseline="0" dirty="0" smtClean="0"/>
              <a:t> </a:t>
            </a:r>
            <a:r>
              <a:rPr lang="en-US" i="0" baseline="0" dirty="0" err="1" smtClean="0"/>
              <a:t>tid</a:t>
            </a:r>
            <a:r>
              <a:rPr lang="en-US" i="0" baseline="0" dirty="0" smtClean="0"/>
              <a:t>  start </a:t>
            </a:r>
            <a:r>
              <a:rPr lang="en-US" i="0" baseline="0" dirty="0" err="1" smtClean="0"/>
              <a:t>processen</a:t>
            </a:r>
            <a:r>
              <a:rPr lang="en-US" i="0" baseline="0" dirty="0" smtClean="0"/>
              <a:t> om </a:t>
            </a:r>
            <a:r>
              <a:rPr lang="en-US" i="0" baseline="0" dirty="0" err="1" smtClean="0"/>
              <a:t>och</a:t>
            </a:r>
            <a:r>
              <a:rPr lang="en-US" i="0" baseline="0" dirty="0" smtClean="0"/>
              <a:t> en </a:t>
            </a:r>
            <a:r>
              <a:rPr lang="en-US" i="0" baseline="0" dirty="0" err="1" smtClean="0"/>
              <a:t>ny</a:t>
            </a:r>
            <a:r>
              <a:rPr lang="en-US" i="0" baseline="0" dirty="0" smtClean="0"/>
              <a:t> nod </a:t>
            </a:r>
            <a:r>
              <a:rPr lang="en-US" i="0" baseline="0" dirty="0" err="1" smtClean="0"/>
              <a:t>väljs</a:t>
            </a:r>
            <a:r>
              <a:rPr lang="en-US" i="0" baseline="0" dirty="0" smtClean="0"/>
              <a:t> </a:t>
            </a:r>
            <a:r>
              <a:rPr lang="en-US" i="0" baseline="0" dirty="0" err="1" smtClean="0"/>
              <a:t>ut.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36</a:t>
            </a:fld>
            <a:endParaRPr lang="en-US"/>
          </a:p>
        </p:txBody>
      </p:sp>
    </p:spTree>
    <p:extLst>
      <p:ext uri="{BB962C8B-B14F-4D97-AF65-F5344CB8AC3E}">
        <p14:creationId xmlns:p14="http://schemas.microsoft.com/office/powerpoint/2010/main" val="7548130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37</a:t>
            </a:fld>
            <a:endParaRPr lang="en-US"/>
          </a:p>
        </p:txBody>
      </p:sp>
    </p:spTree>
    <p:extLst>
      <p:ext uri="{BB962C8B-B14F-4D97-AF65-F5344CB8AC3E}">
        <p14:creationId xmlns:p14="http://schemas.microsoft.com/office/powerpoint/2010/main" val="17161225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exempel</a:t>
            </a:r>
            <a:r>
              <a:rPr lang="en-US" dirty="0" smtClean="0"/>
              <a:t> </a:t>
            </a:r>
            <a:r>
              <a:rPr lang="en-US" dirty="0" err="1" smtClean="0"/>
              <a:t>har</a:t>
            </a:r>
            <a:r>
              <a:rPr lang="en-US" dirty="0" smtClean="0"/>
              <a:t> vi </a:t>
            </a:r>
            <a:r>
              <a:rPr lang="en-US" dirty="0" err="1" smtClean="0"/>
              <a:t>ett</a:t>
            </a:r>
            <a:r>
              <a:rPr lang="en-US" dirty="0" smtClean="0"/>
              <a:t> system </a:t>
            </a:r>
            <a:r>
              <a:rPr lang="en-US" dirty="0" err="1" smtClean="0"/>
              <a:t>bestående</a:t>
            </a:r>
            <a:r>
              <a:rPr lang="en-US" dirty="0" smtClean="0"/>
              <a:t> </a:t>
            </a:r>
            <a:r>
              <a:rPr lang="en-US" dirty="0" err="1" smtClean="0"/>
              <a:t>av</a:t>
            </a:r>
            <a:r>
              <a:rPr lang="en-US" dirty="0" smtClean="0"/>
              <a:t> 4 </a:t>
            </a:r>
            <a:r>
              <a:rPr lang="en-US" dirty="0" err="1" smtClean="0"/>
              <a:t>noder</a:t>
            </a:r>
            <a:r>
              <a:rPr lang="en-US" dirty="0" smtClean="0"/>
              <a:t>, med </a:t>
            </a:r>
            <a:r>
              <a:rPr lang="en-US" dirty="0" err="1" smtClean="0"/>
              <a:t>två</a:t>
            </a:r>
            <a:r>
              <a:rPr lang="en-US" baseline="0" dirty="0" smtClean="0"/>
              <a:t> </a:t>
            </a:r>
            <a:r>
              <a:rPr lang="en-US" baseline="0" dirty="0" err="1" smtClean="0"/>
              <a:t>replikor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node B </a:t>
            </a:r>
            <a:r>
              <a:rPr lang="en-US" baseline="0" dirty="0" err="1" smtClean="0"/>
              <a:t>och</a:t>
            </a:r>
            <a:r>
              <a:rPr lang="en-US" baseline="0" dirty="0" smtClean="0"/>
              <a:t>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38</a:t>
            </a:fld>
            <a:endParaRPr lang="en-US"/>
          </a:p>
        </p:txBody>
      </p:sp>
    </p:spTree>
    <p:extLst>
      <p:ext uri="{BB962C8B-B14F-4D97-AF65-F5344CB8AC3E}">
        <p14:creationId xmlns:p14="http://schemas.microsoft.com/office/powerpoint/2010/main" val="5574720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node C </a:t>
            </a:r>
            <a:r>
              <a:rPr lang="en-US" dirty="0" err="1" smtClean="0"/>
              <a:t>dör</a:t>
            </a:r>
            <a:r>
              <a:rPr lang="en-US" dirty="0" smtClean="0"/>
              <a:t>, </a:t>
            </a:r>
            <a:r>
              <a:rPr lang="en-US" dirty="0" err="1" smtClean="0"/>
              <a:t>så</a:t>
            </a:r>
            <a:r>
              <a:rPr lang="en-US" dirty="0" smtClean="0"/>
              <a:t> </a:t>
            </a:r>
            <a:r>
              <a:rPr lang="en-US" dirty="0" err="1" smtClean="0"/>
              <a:t>väljer</a:t>
            </a:r>
            <a:r>
              <a:rPr lang="en-US" dirty="0" smtClean="0"/>
              <a:t> de </a:t>
            </a:r>
            <a:r>
              <a:rPr lang="en-US" dirty="0" err="1" smtClean="0"/>
              <a:t>övriga</a:t>
            </a:r>
            <a:r>
              <a:rPr lang="en-US" dirty="0" smtClean="0"/>
              <a:t> </a:t>
            </a:r>
            <a:r>
              <a:rPr lang="en-US" dirty="0" err="1" smtClean="0"/>
              <a:t>noderna</a:t>
            </a:r>
            <a:r>
              <a:rPr lang="en-US" dirty="0" smtClean="0"/>
              <a:t> nod</a:t>
            </a:r>
            <a:r>
              <a:rPr lang="en-US" baseline="0" dirty="0" smtClean="0"/>
              <a:t> A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ett</a:t>
            </a:r>
            <a:r>
              <a:rPr lang="en-US" baseline="0" dirty="0" smtClean="0"/>
              <a:t> lost node </a:t>
            </a:r>
            <a:r>
              <a:rPr lang="en-US" baseline="0" dirty="0" err="1" smtClean="0"/>
              <a:t>meddelande</a:t>
            </a:r>
            <a:r>
              <a:rPr lang="en-US" baseline="0" dirty="0" smtClean="0"/>
              <a:t> till </a:t>
            </a:r>
            <a:r>
              <a:rPr lang="en-US" baseline="0" dirty="0" err="1" smtClean="0"/>
              <a:t>denne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39</a:t>
            </a:fld>
            <a:endParaRPr lang="en-US"/>
          </a:p>
        </p:txBody>
      </p:sp>
    </p:spTree>
    <p:extLst>
      <p:ext uri="{BB962C8B-B14F-4D97-AF65-F5344CB8AC3E}">
        <p14:creationId xmlns:p14="http://schemas.microsoft.com/office/powerpoint/2010/main" val="7775563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kommer</a:t>
            </a:r>
            <a:r>
              <a:rPr lang="en-US" dirty="0" smtClean="0"/>
              <a:t> </a:t>
            </a:r>
            <a:r>
              <a:rPr lang="en-US" dirty="0" err="1" smtClean="0"/>
              <a:t>köra</a:t>
            </a:r>
            <a:r>
              <a:rPr lang="en-US" dirty="0" smtClean="0"/>
              <a:t> </a:t>
            </a:r>
            <a:r>
              <a:rPr lang="en-US" dirty="0" err="1" smtClean="0"/>
              <a:t>algoritmen</a:t>
            </a:r>
            <a:r>
              <a:rPr lang="en-US" dirty="0" smtClean="0"/>
              <a:t> </a:t>
            </a:r>
            <a:r>
              <a:rPr lang="en-US" dirty="0" err="1" smtClean="0"/>
              <a:t>och</a:t>
            </a:r>
            <a:r>
              <a:rPr lang="en-US" baseline="0" dirty="0" smtClean="0"/>
              <a:t> </a:t>
            </a:r>
            <a:r>
              <a:rPr lang="en-US" baseline="0" dirty="0" err="1" smtClean="0"/>
              <a:t>inse</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den </a:t>
            </a:r>
            <a:r>
              <a:rPr lang="en-US" baseline="0" dirty="0" err="1" smtClean="0"/>
              <a:t>kommer</a:t>
            </a:r>
            <a:r>
              <a:rPr lang="en-US" baseline="0" dirty="0" smtClean="0"/>
              <a:t> </a:t>
            </a:r>
            <a:r>
              <a:rPr lang="en-US" baseline="0" dirty="0" err="1" smtClean="0"/>
              <a:t>därför</a:t>
            </a:r>
            <a:r>
              <a:rPr lang="en-US" baseline="0" dirty="0" smtClean="0"/>
              <a:t> be nod B </a:t>
            </a:r>
            <a:r>
              <a:rPr lang="en-US" baseline="0" dirty="0" err="1" smtClean="0"/>
              <a:t>att</a:t>
            </a:r>
            <a:r>
              <a:rPr lang="en-US" baseline="0" dirty="0" smtClean="0"/>
              <a:t> </a:t>
            </a:r>
            <a:r>
              <a:rPr lang="en-US" baseline="0" dirty="0" err="1" smtClean="0"/>
              <a:t>replicera</a:t>
            </a:r>
            <a:r>
              <a:rPr lang="en-US" baseline="0" dirty="0" smtClean="0"/>
              <a:t> sin </a:t>
            </a:r>
            <a:r>
              <a:rPr lang="en-US" baseline="0" dirty="0" err="1" smtClean="0"/>
              <a:t>replika</a:t>
            </a:r>
            <a:r>
              <a:rPr lang="en-US" baseline="0" dirty="0" smtClean="0"/>
              <a:t> till node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40</a:t>
            </a:fld>
            <a:endParaRPr lang="en-US"/>
          </a:p>
        </p:txBody>
      </p:sp>
    </p:spTree>
    <p:extLst>
      <p:ext uri="{BB962C8B-B14F-4D97-AF65-F5344CB8AC3E}">
        <p14:creationId xmlns:p14="http://schemas.microsoft.com/office/powerpoint/2010/main" val="11736045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Slutligen</a:t>
            </a:r>
            <a:r>
              <a:rPr lang="en-US" dirty="0" smtClean="0"/>
              <a:t> </a:t>
            </a:r>
            <a:r>
              <a:rPr lang="en-US" dirty="0" err="1" smtClean="0"/>
              <a:t>kommer</a:t>
            </a:r>
            <a:r>
              <a:rPr lang="en-US" dirty="0" smtClean="0"/>
              <a:t> nod</a:t>
            </a:r>
            <a:r>
              <a:rPr lang="en-US" baseline="0" dirty="0" smtClean="0"/>
              <a:t> A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baseline="0" dirty="0" err="1" smtClean="0"/>
              <a:t>svar</a:t>
            </a:r>
            <a:r>
              <a:rPr lang="en-US" baseline="0" dirty="0" smtClean="0"/>
              <a:t> till nod B </a:t>
            </a:r>
            <a:r>
              <a:rPr lang="en-US" baseline="0" dirty="0" err="1" smtClean="0"/>
              <a:t>och</a:t>
            </a:r>
            <a:r>
              <a:rPr lang="en-US" baseline="0" dirty="0" smtClean="0"/>
              <a:t> nod D,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dessa</a:t>
            </a:r>
            <a:r>
              <a:rPr lang="en-US" baseline="0" dirty="0" smtClean="0"/>
              <a:t> vet </a:t>
            </a:r>
            <a:r>
              <a:rPr lang="en-US" baseline="0" dirty="0" err="1" smtClean="0"/>
              <a:t>att</a:t>
            </a:r>
            <a:r>
              <a:rPr lang="en-US" baseline="0" dirty="0" smtClean="0"/>
              <a:t> nod A </a:t>
            </a:r>
            <a:r>
              <a:rPr lang="en-US" baseline="0" dirty="0" err="1" smtClean="0"/>
              <a:t>lyckades</a:t>
            </a:r>
            <a:r>
              <a:rPr lang="en-US" baseline="0" dirty="0" smtClean="0"/>
              <a:t> </a:t>
            </a:r>
            <a:r>
              <a:rPr lang="en-US" baseline="0" dirty="0" err="1" smtClean="0"/>
              <a:t>köra</a:t>
            </a:r>
            <a:r>
              <a:rPr lang="en-US" baseline="0" dirty="0" smtClean="0"/>
              <a:t> </a:t>
            </a:r>
            <a:r>
              <a:rPr lang="en-US" baseline="0" dirty="0" err="1" smtClean="0"/>
              <a:t>klart</a:t>
            </a:r>
            <a:r>
              <a:rPr lang="en-US" baseline="0" dirty="0" smtClean="0"/>
              <a:t> </a:t>
            </a:r>
            <a:r>
              <a:rPr lang="en-US" baseline="0" dirty="0" err="1" smtClean="0"/>
              <a:t>algoritmen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42</a:t>
            </a:fld>
            <a:endParaRPr lang="en-US"/>
          </a:p>
        </p:txBody>
      </p:sp>
    </p:spTree>
    <p:extLst>
      <p:ext uri="{BB962C8B-B14F-4D97-AF65-F5344CB8AC3E}">
        <p14:creationId xmlns:p14="http://schemas.microsoft.com/office/powerpoint/2010/main" val="14975274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Ett</a:t>
            </a:r>
            <a:r>
              <a:rPr lang="en-US" dirty="0" smtClean="0"/>
              <a:t> </a:t>
            </a:r>
            <a:r>
              <a:rPr lang="en-US" dirty="0" err="1" smtClean="0"/>
              <a:t>liknande</a:t>
            </a:r>
            <a:r>
              <a:rPr lang="en-US" dirty="0" smtClean="0"/>
              <a:t> </a:t>
            </a:r>
            <a:r>
              <a:rPr lang="en-US" dirty="0" err="1" smtClean="0"/>
              <a:t>exempel</a:t>
            </a:r>
            <a:r>
              <a:rPr lang="en-US" dirty="0" smtClean="0"/>
              <a:t> med </a:t>
            </a:r>
            <a:r>
              <a:rPr lang="en-US" dirty="0" err="1" smtClean="0"/>
              <a:t>två</a:t>
            </a:r>
            <a:r>
              <a:rPr lang="en-US" dirty="0" smtClean="0"/>
              <a:t> </a:t>
            </a:r>
            <a:r>
              <a:rPr lang="en-US" dirty="0" err="1" smtClean="0"/>
              <a:t>replikor</a:t>
            </a:r>
            <a:r>
              <a:rPr lang="en-US" dirty="0" smtClean="0"/>
              <a:t>.</a:t>
            </a:r>
          </a:p>
          <a:p>
            <a:endParaRPr lang="en-US" dirty="0" smtClean="0"/>
          </a:p>
          <a:p>
            <a:r>
              <a:rPr lang="en-US" dirty="0" err="1" smtClean="0"/>
              <a:t>Nodernas</a:t>
            </a:r>
            <a:r>
              <a:rPr lang="en-US" dirty="0" smtClean="0"/>
              <a:t> </a:t>
            </a:r>
            <a:r>
              <a:rPr lang="en-US" dirty="0" err="1" smtClean="0"/>
              <a:t>tillfötlitlighetsnivå</a:t>
            </a:r>
            <a:r>
              <a:rPr lang="en-US" dirty="0" smtClean="0"/>
              <a:t> </a:t>
            </a:r>
            <a:r>
              <a:rPr lang="en-US" dirty="0" err="1" smtClean="0"/>
              <a:t>syns</a:t>
            </a:r>
            <a:r>
              <a:rPr lang="en-US" dirty="0" smtClean="0"/>
              <a:t> </a:t>
            </a:r>
            <a:r>
              <a:rPr lang="en-US" dirty="0" err="1" smtClean="0"/>
              <a:t>också</a:t>
            </a:r>
            <a:r>
              <a:rPr lang="en-US" dirty="0" smtClean="0"/>
              <a:t>.</a:t>
            </a:r>
          </a:p>
          <a:p>
            <a:endParaRPr lang="en-US" dirty="0" smtClean="0"/>
          </a:p>
          <a:p>
            <a:r>
              <a:rPr lang="en-US" dirty="0" err="1" smtClean="0"/>
              <a:t>Här</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a:t>
            </a:r>
            <a:r>
              <a:rPr lang="en-US" baseline="0" dirty="0" err="1" smtClean="0"/>
              <a:t>det</a:t>
            </a:r>
            <a:r>
              <a:rPr lang="en-US" baseline="0" dirty="0" smtClean="0"/>
              <a:t> </a:t>
            </a:r>
            <a:r>
              <a:rPr lang="en-US" baseline="0" dirty="0" err="1" smtClean="0"/>
              <a:t>räcker</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 </a:t>
            </a:r>
            <a:r>
              <a:rPr lang="en-US" baseline="0" dirty="0" err="1" smtClean="0"/>
              <a:t>på</a:t>
            </a:r>
            <a:r>
              <a:rPr lang="en-US" baseline="0" dirty="0" smtClean="0"/>
              <a:t> om de </a:t>
            </a:r>
            <a:r>
              <a:rPr lang="en-US" baseline="0" dirty="0" err="1" smtClean="0"/>
              <a:t>körs</a:t>
            </a:r>
            <a:r>
              <a:rPr lang="en-US" baseline="0" dirty="0" smtClean="0"/>
              <a:t> </a:t>
            </a:r>
            <a:r>
              <a:rPr lang="en-US" baseline="0" dirty="0" err="1" smtClean="0"/>
              <a:t>på</a:t>
            </a:r>
            <a:r>
              <a:rPr lang="en-US" baseline="0" dirty="0" smtClean="0"/>
              <a:t> nod A </a:t>
            </a:r>
            <a:r>
              <a:rPr lang="en-US" baseline="0" dirty="0" err="1" smtClean="0"/>
              <a:t>och</a:t>
            </a:r>
            <a:r>
              <a:rPr lang="en-US" baseline="0" dirty="0" smtClean="0"/>
              <a:t>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43</a:t>
            </a:fld>
            <a:endParaRPr lang="en-US"/>
          </a:p>
        </p:txBody>
      </p:sp>
    </p:spTree>
    <p:extLst>
      <p:ext uri="{BB962C8B-B14F-4D97-AF65-F5344CB8AC3E}">
        <p14:creationId xmlns:p14="http://schemas.microsoft.com/office/powerpoint/2010/main" val="779117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baseline="0" dirty="0" smtClean="0"/>
              <a:t> nod C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körs</a:t>
            </a:r>
            <a:r>
              <a:rPr lang="en-US" baseline="0" dirty="0" smtClean="0"/>
              <a:t> </a:t>
            </a:r>
            <a:r>
              <a:rPr lang="en-US" baseline="0" dirty="0" err="1" smtClean="0"/>
              <a:t>algoritmen</a:t>
            </a:r>
            <a:r>
              <a:rPr lang="en-US" baseline="0" dirty="0" smtClean="0"/>
              <a:t> </a:t>
            </a:r>
            <a:r>
              <a:rPr lang="en-US" baseline="0" dirty="0" err="1" smtClean="0"/>
              <a:t>och</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skapas</a:t>
            </a:r>
            <a:r>
              <a:rPr lang="en-US" baseline="0" dirty="0" smtClean="0"/>
              <a:t> </a:t>
            </a:r>
            <a:r>
              <a:rPr lang="en-US" baseline="0" dirty="0" err="1" smtClean="0"/>
              <a:t>på</a:t>
            </a:r>
            <a:r>
              <a:rPr lang="en-US" baseline="0" dirty="0" smtClean="0"/>
              <a:t> nod B, men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fortfarande</a:t>
            </a:r>
            <a:r>
              <a:rPr lang="en-US" baseline="0" dirty="0" smtClean="0"/>
              <a:t> </a:t>
            </a:r>
            <a:r>
              <a:rPr lang="en-US" baseline="0" dirty="0" err="1" smtClean="0"/>
              <a:t>inte</a:t>
            </a:r>
            <a:r>
              <a:rPr lang="en-US" baseline="0" dirty="0" smtClean="0"/>
              <a:t> </a:t>
            </a:r>
            <a:r>
              <a:rPr lang="en-US" baseline="0" dirty="0" err="1" smtClean="0"/>
              <a:t>uppfylld</a:t>
            </a:r>
            <a:r>
              <a:rPr lang="en-US" baseline="0" dirty="0" smtClean="0"/>
              <a:t> </a:t>
            </a:r>
            <a:r>
              <a:rPr lang="en-US" baseline="0" dirty="0" err="1" smtClean="0"/>
              <a:t>och</a:t>
            </a:r>
            <a:r>
              <a:rPr lang="en-US" baseline="0" dirty="0" smtClean="0"/>
              <a:t> </a:t>
            </a:r>
            <a:r>
              <a:rPr lang="en-US" baseline="0" dirty="0" err="1" smtClean="0"/>
              <a:t>ytterligare</a:t>
            </a:r>
            <a:r>
              <a:rPr lang="en-US" baseline="0" dirty="0" smtClean="0"/>
              <a:t> en </a:t>
            </a:r>
            <a:r>
              <a:rPr lang="en-US" baseline="0" dirty="0" err="1" smtClean="0"/>
              <a:t>replika</a:t>
            </a:r>
            <a:r>
              <a:rPr lang="en-US" baseline="0" dirty="0" smtClean="0"/>
              <a:t> </a:t>
            </a:r>
            <a:r>
              <a:rPr lang="en-US" baseline="0" dirty="0" err="1" smtClean="0"/>
              <a:t>måste</a:t>
            </a:r>
            <a:r>
              <a:rPr lang="en-US" baseline="0" dirty="0" smtClean="0"/>
              <a:t> </a:t>
            </a:r>
            <a:r>
              <a:rPr lang="en-US" baseline="0" dirty="0" err="1" smtClean="0"/>
              <a:t>skapas</a:t>
            </a:r>
            <a:r>
              <a:rPr lang="en-US" baseline="0" dirty="0" smtClean="0"/>
              <a:t> </a:t>
            </a:r>
            <a:r>
              <a:rPr lang="en-US" baseline="0" dirty="0" err="1" smtClean="0"/>
              <a:t>på</a:t>
            </a:r>
            <a:r>
              <a:rPr lang="en-US" baseline="0" dirty="0" smtClean="0"/>
              <a:t> nod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44</a:t>
            </a:fld>
            <a:endParaRPr lang="en-US"/>
          </a:p>
        </p:txBody>
      </p:sp>
    </p:spTree>
    <p:extLst>
      <p:ext uri="{BB962C8B-B14F-4D97-AF65-F5344CB8AC3E}">
        <p14:creationId xmlns:p14="http://schemas.microsoft.com/office/powerpoint/2010/main" val="1370614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utforma</a:t>
            </a:r>
            <a:r>
              <a:rPr lang="en-US" dirty="0" smtClean="0"/>
              <a:t> </a:t>
            </a:r>
            <a:r>
              <a:rPr lang="en-US" dirty="0" err="1" smtClean="0"/>
              <a:t>vår</a:t>
            </a:r>
            <a:r>
              <a:rPr lang="en-US" baseline="0" dirty="0" smtClean="0"/>
              <a:t> model </a:t>
            </a:r>
            <a:r>
              <a:rPr lang="en-US" baseline="0" dirty="0" err="1" smtClean="0"/>
              <a:t>har</a:t>
            </a:r>
            <a:r>
              <a:rPr lang="en-US" baseline="0" dirty="0" smtClean="0"/>
              <a:t> vi </a:t>
            </a:r>
            <a:r>
              <a:rPr lang="en-US" baseline="0" dirty="0" err="1" smtClean="0"/>
              <a:t>gjort</a:t>
            </a:r>
            <a:r>
              <a:rPr lang="en-US" baseline="0" dirty="0" smtClean="0"/>
              <a:t> </a:t>
            </a:r>
            <a:r>
              <a:rPr lang="en-US" baseline="0" dirty="0" err="1" smtClean="0"/>
              <a:t>vissa</a:t>
            </a:r>
            <a:r>
              <a:rPr lang="en-US" baseline="0" dirty="0" smtClean="0"/>
              <a:t> </a:t>
            </a:r>
            <a:r>
              <a:rPr lang="en-US" baseline="0" dirty="0" err="1" smtClean="0"/>
              <a:t>antagande</a:t>
            </a:r>
            <a:r>
              <a:rPr lang="en-US" baseline="0" dirty="0" smtClean="0"/>
              <a:t> </a:t>
            </a:r>
            <a:r>
              <a:rPr lang="en-US" baseline="0" dirty="0" err="1" smtClean="0"/>
              <a:t>gällande</a:t>
            </a:r>
            <a:r>
              <a:rPr lang="en-US" baseline="0" dirty="0" smtClean="0"/>
              <a:t> </a:t>
            </a:r>
            <a:r>
              <a:rPr lang="en-US" baseline="0" dirty="0" err="1" smtClean="0"/>
              <a:t>hur</a:t>
            </a:r>
            <a:r>
              <a:rPr lang="en-US" baseline="0" dirty="0" smtClean="0"/>
              <a:t> </a:t>
            </a:r>
            <a:r>
              <a:rPr lang="en-US" baseline="0" dirty="0" err="1" smtClean="0"/>
              <a:t>miljön</a:t>
            </a:r>
            <a:r>
              <a:rPr lang="en-US" baseline="0"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samt</a:t>
            </a:r>
            <a:r>
              <a:rPr lang="en-US" baseline="0" dirty="0" smtClean="0"/>
              <a:t> </a:t>
            </a:r>
            <a:r>
              <a:rPr lang="en-US" baseline="0" dirty="0" err="1" smtClean="0"/>
              <a:t>vilken</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själva</a:t>
            </a:r>
            <a:r>
              <a:rPr lang="en-US" baseline="0" dirty="0" smtClean="0"/>
              <a:t> </a:t>
            </a:r>
            <a:r>
              <a:rPr lang="en-US" baseline="0" dirty="0" err="1" smtClean="0"/>
              <a:t>miljön</a:t>
            </a:r>
            <a:r>
              <a:rPr lang="en-US" baseline="0" dirty="0" smtClean="0"/>
              <a:t> med </a:t>
            </a:r>
            <a:r>
              <a:rPr lang="en-US" baseline="0" dirty="0" err="1" smtClean="0"/>
              <a:t>servrar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utgått</a:t>
            </a:r>
            <a:r>
              <a:rPr lang="en-US" baseline="0" dirty="0" smtClean="0"/>
              <a:t> </a:t>
            </a:r>
            <a:r>
              <a:rPr lang="en-US" baseline="0" dirty="0" err="1" smtClean="0"/>
              <a:t>från</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tillgängliga</a:t>
            </a:r>
            <a:r>
              <a:rPr lang="en-US" baseline="0" dirty="0" smtClean="0"/>
              <a:t> </a:t>
            </a:r>
            <a:r>
              <a:rPr lang="en-US" baseline="0" dirty="0" err="1" smtClean="0"/>
              <a:t>servrar</a:t>
            </a:r>
            <a:r>
              <a:rPr lang="en-US" baseline="0" dirty="0" smtClean="0"/>
              <a:t> </a:t>
            </a:r>
            <a:r>
              <a:rPr lang="en-US" baseline="0" dirty="0" err="1" smtClean="0"/>
              <a:t>finns</a:t>
            </a:r>
            <a:r>
              <a:rPr lang="en-US" baseline="0" dirty="0" smtClean="0"/>
              <a:t> I </a:t>
            </a:r>
            <a:r>
              <a:rPr lang="en-US" baseline="0" dirty="0" err="1" smtClean="0"/>
              <a:t>samma</a:t>
            </a:r>
            <a:r>
              <a:rPr lang="en-US" baseline="0" dirty="0" smtClean="0"/>
              <a:t> cluster med </a:t>
            </a:r>
            <a:r>
              <a:rPr lang="en-US" baseline="0" dirty="0" err="1" smtClean="0"/>
              <a:t>reduntanta</a:t>
            </a:r>
            <a:r>
              <a:rPr lang="en-US" baseline="0" dirty="0" smtClean="0"/>
              <a:t> </a:t>
            </a:r>
            <a:r>
              <a:rPr lang="en-US" baseline="0" dirty="0" err="1" smtClean="0"/>
              <a:t>länkar</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kan</a:t>
            </a:r>
            <a:r>
              <a:rPr lang="en-US" baseline="0" dirty="0" smtClean="0"/>
              <a:t> </a:t>
            </a:r>
            <a:r>
              <a:rPr lang="en-US" baseline="0" dirty="0" err="1" smtClean="0"/>
              <a:t>kommunicera</a:t>
            </a:r>
            <a:r>
              <a:rPr lang="en-US" baseline="0" dirty="0" smtClean="0"/>
              <a:t> med </a:t>
            </a:r>
            <a:r>
              <a:rPr lang="en-US" baseline="0" dirty="0" err="1" smtClean="0"/>
              <a:t>varandra</a:t>
            </a:r>
            <a:r>
              <a:rPr lang="en-US" baseline="0" dirty="0" smtClean="0"/>
              <a:t>.</a:t>
            </a:r>
          </a:p>
          <a:p>
            <a:endParaRPr lang="en-US" baseline="0" dirty="0" smtClean="0"/>
          </a:p>
          <a:p>
            <a:r>
              <a:rPr lang="en-US" baseline="0" dirty="0" err="1" smtClean="0"/>
              <a:t>Tex</a:t>
            </a:r>
            <a:r>
              <a:rPr lang="en-US" baseline="0" dirty="0" smtClean="0"/>
              <a:t> </a:t>
            </a:r>
            <a:r>
              <a:rPr lang="en-US" baseline="0" dirty="0" err="1" smtClean="0"/>
              <a:t>så</a:t>
            </a:r>
            <a:r>
              <a:rPr lang="en-US" baseline="0" dirty="0" smtClean="0"/>
              <a:t> </a:t>
            </a:r>
            <a:r>
              <a:rPr lang="en-US" baseline="0" dirty="0" err="1" smtClean="0"/>
              <a:t>kan</a:t>
            </a:r>
            <a:r>
              <a:rPr lang="en-US" baseline="0" dirty="0" smtClean="0"/>
              <a:t> nod A </a:t>
            </a:r>
            <a:r>
              <a:rPr lang="en-US" baseline="0" dirty="0" err="1" smtClean="0"/>
              <a:t>och</a:t>
            </a:r>
            <a:r>
              <a:rPr lang="en-US" baseline="0" dirty="0" smtClean="0"/>
              <a:t> nod B </a:t>
            </a:r>
            <a:r>
              <a:rPr lang="en-US" baseline="0" dirty="0" err="1" smtClean="0"/>
              <a:t>kommunicera</a:t>
            </a:r>
            <a:r>
              <a:rPr lang="en-US" baseline="0" dirty="0" smtClean="0"/>
              <a:t> med </a:t>
            </a:r>
            <a:r>
              <a:rPr lang="en-US" baseline="0" dirty="0" err="1" smtClean="0"/>
              <a:t>varandra</a:t>
            </a:r>
            <a:r>
              <a:rPr lang="en-US" baseline="0" dirty="0" smtClean="0"/>
              <a:t> </a:t>
            </a:r>
            <a:r>
              <a:rPr lang="en-US" baseline="0" dirty="0" err="1" smtClean="0"/>
              <a:t>även</a:t>
            </a:r>
            <a:r>
              <a:rPr lang="en-US" baseline="0" dirty="0" smtClean="0"/>
              <a:t> om nod C </a:t>
            </a:r>
            <a:r>
              <a:rPr lang="en-US" baseline="0" dirty="0" err="1" smtClean="0"/>
              <a:t>skulle</a:t>
            </a:r>
            <a:r>
              <a:rPr lang="en-US" baseline="0" dirty="0" smtClean="0"/>
              <a:t> </a:t>
            </a:r>
            <a:r>
              <a:rPr lang="en-US" baseline="0" dirty="0" err="1" smtClean="0"/>
              <a:t>dö</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6</a:t>
            </a:fld>
            <a:endParaRPr lang="en-US"/>
          </a:p>
        </p:txBody>
      </p:sp>
    </p:spTree>
    <p:extLst>
      <p:ext uri="{BB962C8B-B14F-4D97-AF65-F5344CB8AC3E}">
        <p14:creationId xmlns:p14="http://schemas.microsoft.com/office/powerpoint/2010/main" val="13583908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Tiden</a:t>
            </a:r>
            <a:r>
              <a:rPr lang="en-US" dirty="0" smtClean="0"/>
              <a:t> </a:t>
            </a:r>
            <a:r>
              <a:rPr lang="en-US" i="1" dirty="0" smtClean="0"/>
              <a:t>t</a:t>
            </a:r>
            <a:r>
              <a:rPr lang="en-US" i="0" dirty="0" smtClean="0"/>
              <a:t> </a:t>
            </a:r>
            <a:r>
              <a:rPr lang="en-US" i="0" dirty="0" err="1" smtClean="0"/>
              <a:t>som</a:t>
            </a:r>
            <a:r>
              <a:rPr lang="en-US" i="0" dirty="0" smtClean="0"/>
              <a:t> </a:t>
            </a:r>
            <a:r>
              <a:rPr lang="en-US" i="0" dirty="0" err="1" smtClean="0"/>
              <a:t>används</a:t>
            </a:r>
            <a:r>
              <a:rPr lang="en-US" i="0" dirty="0" smtClean="0"/>
              <a:t> I </a:t>
            </a:r>
            <a:r>
              <a:rPr lang="en-US" i="0" dirty="0" err="1" smtClean="0"/>
              <a:t>tillfötlighetsmodellen</a:t>
            </a:r>
            <a:r>
              <a:rPr lang="en-US" i="0" dirty="0" smtClean="0"/>
              <a:t> </a:t>
            </a:r>
            <a:r>
              <a:rPr lang="en-US" i="0" dirty="0" err="1" smtClean="0"/>
              <a:t>består</a:t>
            </a:r>
            <a:r>
              <a:rPr lang="en-US" i="0" dirty="0" smtClean="0"/>
              <a:t> </a:t>
            </a:r>
            <a:r>
              <a:rPr lang="en-US" i="0" dirty="0" err="1" smtClean="0"/>
              <a:t>av</a:t>
            </a:r>
            <a:r>
              <a:rPr lang="en-US" i="0" dirty="0" smtClean="0"/>
              <a:t> </a:t>
            </a:r>
            <a:r>
              <a:rPr lang="en-US" i="0" dirty="0" err="1" smtClean="0"/>
              <a:t>tiden</a:t>
            </a:r>
            <a:r>
              <a:rPr lang="en-US" i="0" dirty="0" smtClean="0"/>
              <a:t> </a:t>
            </a:r>
            <a:r>
              <a:rPr lang="en-US" i="0" dirty="0" err="1" smtClean="0"/>
              <a:t>det</a:t>
            </a:r>
            <a:r>
              <a:rPr lang="en-US" i="0" baseline="0" dirty="0" smtClean="0"/>
              <a:t> tar </a:t>
            </a:r>
            <a:r>
              <a:rPr lang="en-US" i="0" baseline="0" dirty="0" err="1" smtClean="0"/>
              <a:t>att</a:t>
            </a:r>
            <a:r>
              <a:rPr lang="en-US" i="0" baseline="0" dirty="0" smtClean="0"/>
              <a:t> </a:t>
            </a:r>
            <a:r>
              <a:rPr lang="en-US" i="0" baseline="0" dirty="0" err="1" smtClean="0"/>
              <a:t>detekera</a:t>
            </a:r>
            <a:r>
              <a:rPr lang="en-US" i="0" baseline="0" dirty="0" smtClean="0"/>
              <a:t> </a:t>
            </a:r>
            <a:r>
              <a:rPr lang="en-US" i="0" baseline="0" dirty="0" err="1" smtClean="0"/>
              <a:t>att</a:t>
            </a:r>
            <a:r>
              <a:rPr lang="en-US" i="0" baseline="0" dirty="0" smtClean="0"/>
              <a:t> en nod </a:t>
            </a:r>
            <a:r>
              <a:rPr lang="en-US" i="0" baseline="0" dirty="0" err="1" smtClean="0"/>
              <a:t>har</a:t>
            </a:r>
            <a:r>
              <a:rPr lang="en-US" i="0" baseline="0" dirty="0" smtClean="0"/>
              <a:t> </a:t>
            </a:r>
            <a:r>
              <a:rPr lang="en-US" i="0" baseline="0" dirty="0" err="1" smtClean="0"/>
              <a:t>dött</a:t>
            </a:r>
            <a:r>
              <a:rPr lang="en-US" i="0" baseline="0" dirty="0" smtClean="0"/>
              <a:t>, plus </a:t>
            </a:r>
            <a:r>
              <a:rPr lang="en-US" i="0" baseline="0" dirty="0" err="1" smtClean="0"/>
              <a:t>tiden</a:t>
            </a:r>
            <a:r>
              <a:rPr lang="en-US" i="0" baseline="0" dirty="0" smtClean="0"/>
              <a:t> </a:t>
            </a:r>
            <a:r>
              <a:rPr lang="en-US" i="0" baseline="0" dirty="0" err="1" smtClean="0"/>
              <a:t>det</a:t>
            </a:r>
            <a:r>
              <a:rPr lang="en-US" i="0" baseline="0" dirty="0" smtClean="0"/>
              <a:t> tar </a:t>
            </a:r>
            <a:r>
              <a:rPr lang="en-US" i="0" baseline="0" dirty="0" err="1" smtClean="0"/>
              <a:t>att</a:t>
            </a:r>
            <a:r>
              <a:rPr lang="en-US" i="0" baseline="0" dirty="0" smtClean="0"/>
              <a:t> </a:t>
            </a:r>
            <a:r>
              <a:rPr lang="en-US" i="0" baseline="0" dirty="0" err="1" smtClean="0"/>
              <a:t>hantera</a:t>
            </a:r>
            <a:r>
              <a:rPr lang="en-US" i="0" baseline="0" dirty="0" smtClean="0"/>
              <a:t> </a:t>
            </a:r>
            <a:r>
              <a:rPr lang="en-US" i="0" baseline="0" dirty="0" err="1" smtClean="0"/>
              <a:t>felet</a:t>
            </a:r>
            <a:r>
              <a:rPr lang="en-US" i="0" baseline="0" dirty="0" smtClean="0"/>
              <a:t> </a:t>
            </a:r>
            <a:r>
              <a:rPr lang="en-US" i="0" baseline="0" dirty="0" err="1" smtClean="0"/>
              <a:t>och</a:t>
            </a:r>
            <a:r>
              <a:rPr lang="en-US" i="0" baseline="0" dirty="0" smtClean="0"/>
              <a:t> </a:t>
            </a:r>
            <a:r>
              <a:rPr lang="en-US" i="0" baseline="0" dirty="0" err="1" smtClean="0"/>
              <a:t>eventuellt</a:t>
            </a:r>
            <a:r>
              <a:rPr lang="en-US" i="0" baseline="0" dirty="0" smtClean="0"/>
              <a:t> </a:t>
            </a:r>
            <a:r>
              <a:rPr lang="en-US" i="0" baseline="0" dirty="0" err="1" smtClean="0"/>
              <a:t>replicera</a:t>
            </a:r>
            <a:r>
              <a:rPr lang="en-US" i="0" baseline="0" dirty="0" smtClean="0"/>
              <a:t> en task</a:t>
            </a:r>
            <a:r>
              <a:rPr lang="en-US" i="0" baseline="0" dirty="0" smtClean="0"/>
              <a:t>.</a:t>
            </a:r>
          </a:p>
          <a:p>
            <a:endParaRPr lang="en-US" i="0" baseline="0" dirty="0" smtClean="0"/>
          </a:p>
          <a:p>
            <a:r>
              <a:rPr lang="en-US" i="0" baseline="0" dirty="0" err="1" smtClean="0"/>
              <a:t>Som</a:t>
            </a:r>
            <a:r>
              <a:rPr lang="en-US" i="0" baseline="0" dirty="0" smtClean="0"/>
              <a:t> </a:t>
            </a:r>
            <a:r>
              <a:rPr lang="en-US" i="0" baseline="0" dirty="0" err="1" smtClean="0"/>
              <a:t>tidigare</a:t>
            </a:r>
            <a:r>
              <a:rPr lang="en-US" i="0" baseline="0" dirty="0" smtClean="0"/>
              <a:t> </a:t>
            </a:r>
            <a:r>
              <a:rPr lang="en-US" i="0" baseline="0" dirty="0" err="1" smtClean="0"/>
              <a:t>nämnt</a:t>
            </a:r>
            <a:r>
              <a:rPr lang="en-US" i="0" baseline="0" dirty="0" smtClean="0"/>
              <a:t> </a:t>
            </a:r>
            <a:r>
              <a:rPr lang="en-US" i="0" baseline="0" dirty="0" err="1" smtClean="0"/>
              <a:t>så</a:t>
            </a:r>
            <a:r>
              <a:rPr lang="en-US" i="0" baseline="0" dirty="0" smtClean="0"/>
              <a:t> </a:t>
            </a:r>
            <a:r>
              <a:rPr lang="en-US" i="0" baseline="0" dirty="0" err="1" smtClean="0"/>
              <a:t>är</a:t>
            </a:r>
            <a:r>
              <a:rPr lang="en-US" i="0" baseline="0" dirty="0" smtClean="0"/>
              <a:t> </a:t>
            </a:r>
            <a:r>
              <a:rPr lang="en-US" i="0" baseline="0" dirty="0" err="1" smtClean="0"/>
              <a:t>det</a:t>
            </a:r>
            <a:r>
              <a:rPr lang="en-US" i="0" baseline="0" dirty="0" smtClean="0"/>
              <a:t> </a:t>
            </a:r>
            <a:r>
              <a:rPr lang="en-US" i="0" baseline="0" dirty="0" err="1" smtClean="0"/>
              <a:t>värdet</a:t>
            </a:r>
            <a:r>
              <a:rPr lang="en-US" i="0" baseline="0" dirty="0" smtClean="0"/>
              <a:t> </a:t>
            </a:r>
            <a:r>
              <a:rPr lang="en-US" i="0" baseline="0" dirty="0" err="1" smtClean="0"/>
              <a:t>satt</a:t>
            </a:r>
            <a:r>
              <a:rPr lang="en-US" i="0" baseline="0" dirty="0" smtClean="0"/>
              <a:t> till 500 </a:t>
            </a:r>
            <a:r>
              <a:rPr lang="en-US" i="0" baseline="0" dirty="0" err="1" smtClean="0"/>
              <a:t>ms</a:t>
            </a:r>
            <a:r>
              <a:rPr lang="en-US" i="0" baseline="0" dirty="0" smtClean="0"/>
              <a:t> </a:t>
            </a:r>
            <a:r>
              <a:rPr lang="en-US" i="0" baseline="0" dirty="0" err="1" smtClean="0"/>
              <a:t>för</a:t>
            </a:r>
            <a:r>
              <a:rPr lang="en-US" i="0" baseline="0" dirty="0" smtClean="0"/>
              <a:t> </a:t>
            </a:r>
            <a:r>
              <a:rPr lang="en-US" i="0" baseline="0" dirty="0" err="1" smtClean="0"/>
              <a:t>att</a:t>
            </a:r>
            <a:r>
              <a:rPr lang="en-US" i="0" baseline="0" dirty="0" smtClean="0"/>
              <a:t> </a:t>
            </a:r>
            <a:r>
              <a:rPr lang="en-US" i="0" baseline="0" dirty="0" err="1" smtClean="0"/>
              <a:t>detekera</a:t>
            </a:r>
            <a:r>
              <a:rPr lang="en-US" i="0" baseline="0" dirty="0" smtClean="0"/>
              <a:t> </a:t>
            </a:r>
            <a:r>
              <a:rPr lang="en-US" i="0" baseline="0" dirty="0" err="1" smtClean="0"/>
              <a:t>att</a:t>
            </a:r>
            <a:r>
              <a:rPr lang="en-US" i="0" baseline="0" dirty="0" smtClean="0"/>
              <a:t> en </a:t>
            </a:r>
            <a:r>
              <a:rPr lang="en-US" i="0" baseline="0" dirty="0" err="1" smtClean="0"/>
              <a:t>nöd</a:t>
            </a:r>
            <a:r>
              <a:rPr lang="en-US" i="0" baseline="0" dirty="0" smtClean="0"/>
              <a:t> </a:t>
            </a:r>
            <a:r>
              <a:rPr lang="en-US" i="0" baseline="0" dirty="0" err="1" smtClean="0"/>
              <a:t>har</a:t>
            </a:r>
            <a:r>
              <a:rPr lang="en-US" i="0" baseline="0" dirty="0" smtClean="0"/>
              <a:t> </a:t>
            </a:r>
            <a:r>
              <a:rPr lang="en-US" i="0" baseline="0" dirty="0" err="1" smtClean="0"/>
              <a:t>dött</a:t>
            </a:r>
            <a:r>
              <a:rPr lang="en-US" i="0" baseline="0" dirty="0" smtClean="0"/>
              <a:t>. </a:t>
            </a:r>
            <a:r>
              <a:rPr lang="en-US" i="0" baseline="0" dirty="0" err="1" smtClean="0"/>
              <a:t>Tiden</a:t>
            </a:r>
            <a:r>
              <a:rPr lang="en-US" i="0" baseline="0" dirty="0" smtClean="0"/>
              <a:t> </a:t>
            </a:r>
            <a:r>
              <a:rPr lang="en-US" i="0" baseline="0" dirty="0" err="1" smtClean="0"/>
              <a:t>att</a:t>
            </a:r>
            <a:r>
              <a:rPr lang="en-US" i="0" baseline="0" dirty="0" smtClean="0"/>
              <a:t> </a:t>
            </a:r>
            <a:r>
              <a:rPr lang="en-US" i="0" baseline="0" dirty="0" err="1" smtClean="0"/>
              <a:t>hantera</a:t>
            </a:r>
            <a:r>
              <a:rPr lang="en-US" i="0" baseline="0" dirty="0" smtClean="0"/>
              <a:t> </a:t>
            </a:r>
            <a:r>
              <a:rPr lang="en-US" i="0" baseline="0" dirty="0" err="1" smtClean="0"/>
              <a:t>felet</a:t>
            </a:r>
            <a:r>
              <a:rPr lang="en-US" i="0" baseline="0" dirty="0" smtClean="0"/>
              <a:t> </a:t>
            </a:r>
            <a:r>
              <a:rPr lang="en-US" i="0" baseline="0" dirty="0" err="1" smtClean="0"/>
              <a:t>och</a:t>
            </a:r>
            <a:r>
              <a:rPr lang="en-US" i="0" baseline="0" dirty="0" smtClean="0"/>
              <a:t> </a:t>
            </a:r>
            <a:r>
              <a:rPr lang="en-US" i="0" baseline="0" dirty="0" err="1" smtClean="0"/>
              <a:t>skapa</a:t>
            </a:r>
            <a:r>
              <a:rPr lang="en-US" i="0" baseline="0" dirty="0" smtClean="0"/>
              <a:t> en </a:t>
            </a:r>
            <a:r>
              <a:rPr lang="en-US" i="0" baseline="0" dirty="0" err="1" smtClean="0"/>
              <a:t>ny</a:t>
            </a:r>
            <a:r>
              <a:rPr lang="en-US" i="0" baseline="0" dirty="0" smtClean="0"/>
              <a:t> </a:t>
            </a:r>
            <a:r>
              <a:rPr lang="en-US" i="0" baseline="0" dirty="0" err="1" smtClean="0"/>
              <a:t>replika</a:t>
            </a:r>
            <a:r>
              <a:rPr lang="en-US" i="0" baseline="0" dirty="0" smtClean="0"/>
              <a:t> </a:t>
            </a:r>
            <a:r>
              <a:rPr lang="en-US" i="0" baseline="0" dirty="0" err="1" smtClean="0"/>
              <a:t>varierar</a:t>
            </a:r>
            <a:r>
              <a:rPr lang="en-US" i="0" baseline="0" dirty="0" smtClean="0"/>
              <a:t> dock.</a:t>
            </a:r>
          </a:p>
          <a:p>
            <a:endParaRPr lang="en-US" i="0" baseline="0" dirty="0" smtClean="0"/>
          </a:p>
          <a:p>
            <a:r>
              <a:rPr lang="en-US" i="0" baseline="0" dirty="0" err="1" smtClean="0"/>
              <a:t>Det</a:t>
            </a:r>
            <a:r>
              <a:rPr lang="en-US" i="0" baseline="0" dirty="0" smtClean="0"/>
              <a:t> </a:t>
            </a:r>
            <a:r>
              <a:rPr lang="en-US" i="0" baseline="0" dirty="0" err="1" smtClean="0"/>
              <a:t>beror</a:t>
            </a:r>
            <a:r>
              <a:rPr lang="en-US" i="0" baseline="0" dirty="0" smtClean="0"/>
              <a:t> </a:t>
            </a:r>
            <a:r>
              <a:rPr lang="en-US" i="0" baseline="0" dirty="0" err="1" smtClean="0"/>
              <a:t>delvis</a:t>
            </a:r>
            <a:r>
              <a:rPr lang="en-US" i="0" baseline="0" dirty="0" smtClean="0"/>
              <a:t> </a:t>
            </a:r>
            <a:r>
              <a:rPr lang="en-US" i="0" baseline="0" dirty="0" err="1" smtClean="0"/>
              <a:t>på</a:t>
            </a:r>
            <a:r>
              <a:rPr lang="en-US" i="0" baseline="0" dirty="0" smtClean="0"/>
              <a:t> </a:t>
            </a:r>
            <a:r>
              <a:rPr lang="en-US" i="0" baseline="0" dirty="0" err="1" smtClean="0"/>
              <a:t>att</a:t>
            </a:r>
            <a:r>
              <a:rPr lang="en-US" i="0" baseline="0" dirty="0" smtClean="0"/>
              <a:t> </a:t>
            </a:r>
            <a:r>
              <a:rPr lang="en-US" i="0" baseline="0" dirty="0" err="1" smtClean="0"/>
              <a:t>tiden</a:t>
            </a:r>
            <a:r>
              <a:rPr lang="en-US" i="0" baseline="0" dirty="0" smtClean="0"/>
              <a:t> </a:t>
            </a:r>
            <a:r>
              <a:rPr lang="en-US" i="0" baseline="0" dirty="0" err="1" smtClean="0"/>
              <a:t>beror</a:t>
            </a:r>
            <a:r>
              <a:rPr lang="en-US" i="0" baseline="0" dirty="0" smtClean="0"/>
              <a:t> </a:t>
            </a:r>
            <a:r>
              <a:rPr lang="en-US" i="0" baseline="0" dirty="0" err="1" smtClean="0"/>
              <a:t>på</a:t>
            </a:r>
            <a:r>
              <a:rPr lang="en-US" i="0" baseline="0" dirty="0" smtClean="0"/>
              <a:t> </a:t>
            </a:r>
            <a:r>
              <a:rPr lang="en-US" i="0" baseline="0" dirty="0" err="1" smtClean="0"/>
              <a:t>hur</a:t>
            </a:r>
            <a:r>
              <a:rPr lang="en-US" i="0" baseline="0" dirty="0" smtClean="0"/>
              <a:t> </a:t>
            </a:r>
            <a:r>
              <a:rPr lang="en-US" i="0" baseline="0" dirty="0" err="1" smtClean="0"/>
              <a:t>stort</a:t>
            </a:r>
            <a:r>
              <a:rPr lang="en-US" i="0" baseline="0" dirty="0" smtClean="0"/>
              <a:t> </a:t>
            </a:r>
            <a:r>
              <a:rPr lang="en-US" i="0" baseline="0" dirty="0" err="1" smtClean="0"/>
              <a:t>statet</a:t>
            </a:r>
            <a:r>
              <a:rPr lang="en-US" i="0" baseline="0" dirty="0" smtClean="0"/>
              <a:t> </a:t>
            </a:r>
            <a:r>
              <a:rPr lang="en-US" i="0" baseline="0" dirty="0" err="1" smtClean="0"/>
              <a:t>på</a:t>
            </a:r>
            <a:r>
              <a:rPr lang="en-US" i="0" baseline="0" dirty="0" smtClean="0"/>
              <a:t> </a:t>
            </a:r>
            <a:r>
              <a:rPr lang="en-US" i="0" baseline="0" dirty="0" err="1" smtClean="0"/>
              <a:t>tasken</a:t>
            </a:r>
            <a:r>
              <a:rPr lang="en-US" i="0" baseline="0" dirty="0" smtClean="0"/>
              <a:t> </a:t>
            </a:r>
            <a:r>
              <a:rPr lang="en-US" i="0" baseline="0" dirty="0" err="1" smtClean="0"/>
              <a:t>är</a:t>
            </a:r>
            <a:r>
              <a:rPr lang="en-US" i="0" baseline="0" dirty="0" smtClean="0"/>
              <a:t>, </a:t>
            </a:r>
            <a:r>
              <a:rPr lang="en-US" i="0" baseline="0" dirty="0" err="1" smtClean="0"/>
              <a:t>och</a:t>
            </a:r>
            <a:r>
              <a:rPr lang="en-US" i="0" baseline="0" dirty="0" smtClean="0"/>
              <a:t> </a:t>
            </a:r>
            <a:r>
              <a:rPr lang="en-US" i="0" baseline="0" dirty="0" err="1" smtClean="0"/>
              <a:t>därför</a:t>
            </a:r>
            <a:r>
              <a:rPr lang="en-US" i="0" baseline="0" dirty="0" smtClean="0"/>
              <a:t> </a:t>
            </a:r>
            <a:r>
              <a:rPr lang="en-US" i="0" baseline="0" dirty="0" err="1" smtClean="0"/>
              <a:t>lagras</a:t>
            </a:r>
            <a:r>
              <a:rPr lang="en-US" i="0" baseline="0" dirty="0" smtClean="0"/>
              <a:t> </a:t>
            </a:r>
            <a:r>
              <a:rPr lang="en-US" i="0" baseline="0" dirty="0" err="1" smtClean="0"/>
              <a:t>dessa</a:t>
            </a:r>
            <a:r>
              <a:rPr lang="en-US" i="0" baseline="0" dirty="0" smtClean="0"/>
              <a:t> </a:t>
            </a:r>
            <a:r>
              <a:rPr lang="en-US" i="0" baseline="0" dirty="0" err="1" smtClean="0"/>
              <a:t>tider</a:t>
            </a:r>
            <a:r>
              <a:rPr lang="en-US" i="0" baseline="0" dirty="0" smtClean="0"/>
              <a:t> </a:t>
            </a:r>
            <a:r>
              <a:rPr lang="en-US" i="0" baseline="0" dirty="0" err="1" smtClean="0"/>
              <a:t>på</a:t>
            </a:r>
            <a:r>
              <a:rPr lang="en-US" i="0" baseline="0" dirty="0" smtClean="0"/>
              <a:t> task type.</a:t>
            </a:r>
          </a:p>
          <a:p>
            <a:endParaRPr lang="en-US" i="0" baseline="0" dirty="0" smtClean="0"/>
          </a:p>
          <a:p>
            <a:r>
              <a:rPr lang="en-US" i="0" baseline="0" dirty="0" err="1" smtClean="0"/>
              <a:t>Det</a:t>
            </a:r>
            <a:r>
              <a:rPr lang="en-US" i="0" baseline="0" dirty="0" smtClean="0"/>
              <a:t> </a:t>
            </a:r>
            <a:r>
              <a:rPr lang="en-US" i="0" baseline="0" dirty="0" err="1" smtClean="0"/>
              <a:t>beror</a:t>
            </a:r>
            <a:r>
              <a:rPr lang="en-US" i="0" baseline="0" dirty="0" smtClean="0"/>
              <a:t> </a:t>
            </a:r>
            <a:r>
              <a:rPr lang="en-US" i="0" baseline="0" dirty="0" err="1" smtClean="0"/>
              <a:t>dessutom</a:t>
            </a:r>
            <a:r>
              <a:rPr lang="en-US" i="0" baseline="0" dirty="0" smtClean="0"/>
              <a:t> p[ om </a:t>
            </a:r>
            <a:r>
              <a:rPr lang="en-US" i="0" baseline="0" dirty="0" err="1" smtClean="0"/>
              <a:t>noden</a:t>
            </a:r>
            <a:r>
              <a:rPr lang="en-US" i="0" baseline="0" dirty="0" smtClean="0"/>
              <a:t> </a:t>
            </a:r>
            <a:r>
              <a:rPr lang="en-US" i="0" baseline="0" dirty="0" err="1" smtClean="0"/>
              <a:t>som</a:t>
            </a:r>
            <a:r>
              <a:rPr lang="en-US" i="0" baseline="0" dirty="0" smtClean="0"/>
              <a:t> </a:t>
            </a:r>
            <a:r>
              <a:rPr lang="en-US" i="0" baseline="0" dirty="0" err="1" smtClean="0"/>
              <a:t>först</a:t>
            </a:r>
            <a:r>
              <a:rPr lang="en-US" i="0" baseline="0" dirty="0" smtClean="0"/>
              <a:t> </a:t>
            </a:r>
            <a:r>
              <a:rPr lang="en-US" i="0" baseline="0" dirty="0" err="1" smtClean="0"/>
              <a:t>väljs</a:t>
            </a:r>
            <a:r>
              <a:rPr lang="en-US" i="0" baseline="0" dirty="0" smtClean="0"/>
              <a:t> </a:t>
            </a:r>
            <a:r>
              <a:rPr lang="en-US" i="0" baseline="0" dirty="0" err="1" smtClean="0"/>
              <a:t>ut</a:t>
            </a:r>
            <a:r>
              <a:rPr lang="en-US" i="0" baseline="0" dirty="0" smtClean="0"/>
              <a:t>, </a:t>
            </a:r>
            <a:r>
              <a:rPr lang="en-US" i="0" baseline="0" dirty="0" err="1" smtClean="0"/>
              <a:t>blir</a:t>
            </a:r>
            <a:r>
              <a:rPr lang="en-US" i="0" baseline="0" dirty="0" smtClean="0"/>
              <a:t> </a:t>
            </a:r>
            <a:r>
              <a:rPr lang="en-US" i="0" baseline="0" dirty="0" err="1" smtClean="0"/>
              <a:t>klar</a:t>
            </a:r>
            <a:r>
              <a:rPr lang="en-US" i="0" baseline="0" dirty="0" smtClean="0"/>
              <a:t> </a:t>
            </a:r>
            <a:r>
              <a:rPr lang="en-US" i="0" baseline="0" dirty="0" err="1" smtClean="0"/>
              <a:t>eller</a:t>
            </a:r>
            <a:r>
              <a:rPr lang="en-US" i="0" baseline="0" dirty="0" smtClean="0"/>
              <a:t> om den </a:t>
            </a:r>
            <a:r>
              <a:rPr lang="en-US" i="0" baseline="0" dirty="0" err="1" smtClean="0"/>
              <a:t>själv</a:t>
            </a:r>
            <a:r>
              <a:rPr lang="en-US" i="0" baseline="0" dirty="0" smtClean="0"/>
              <a:t> </a:t>
            </a:r>
            <a:r>
              <a:rPr lang="en-US" i="0" baseline="0" dirty="0" err="1" smtClean="0"/>
              <a:t>dör</a:t>
            </a:r>
            <a:r>
              <a:rPr lang="en-US" i="0" baseline="0" dirty="0" smtClean="0"/>
              <a:t> </a:t>
            </a:r>
            <a:r>
              <a:rPr lang="en-US" i="0" baseline="0" dirty="0" err="1" smtClean="0"/>
              <a:t>innan</a:t>
            </a:r>
            <a:r>
              <a:rPr lang="en-US" i="0" baseline="0" dirty="0" smtClean="0"/>
              <a:t> </a:t>
            </a:r>
            <a:r>
              <a:rPr lang="en-US" i="0" baseline="0" dirty="0" smtClean="0"/>
              <a:t>den </a:t>
            </a:r>
            <a:r>
              <a:rPr lang="en-US" i="0" baseline="0" dirty="0" err="1" smtClean="0"/>
              <a:t>blir</a:t>
            </a:r>
            <a:r>
              <a:rPr lang="en-US" i="0" baseline="0" dirty="0" smtClean="0"/>
              <a:t> </a:t>
            </a:r>
            <a:r>
              <a:rPr lang="en-US" i="0" baseline="0" dirty="0" err="1" smtClean="0"/>
              <a:t>klar</a:t>
            </a:r>
            <a:r>
              <a:rPr lang="en-US" i="0" baseline="0" dirty="0" smtClean="0"/>
              <a:t>, </a:t>
            </a:r>
            <a:r>
              <a:rPr lang="en-US" i="0" baseline="0" dirty="0" smtClean="0"/>
              <a:t>I </a:t>
            </a:r>
            <a:r>
              <a:rPr lang="en-US" i="0" baseline="0" dirty="0" err="1" smtClean="0"/>
              <a:t>vilket</a:t>
            </a:r>
            <a:r>
              <a:rPr lang="en-US" i="0" baseline="0" dirty="0" smtClean="0"/>
              <a:t> fall </a:t>
            </a:r>
            <a:r>
              <a:rPr lang="en-US" i="0" baseline="0" dirty="0" smtClean="0"/>
              <a:t>en </a:t>
            </a:r>
            <a:r>
              <a:rPr lang="en-US" i="0" baseline="0" dirty="0" err="1" smtClean="0"/>
              <a:t>ny</a:t>
            </a:r>
            <a:r>
              <a:rPr lang="en-US" i="0" baseline="0" dirty="0" smtClean="0"/>
              <a:t> nod </a:t>
            </a:r>
            <a:r>
              <a:rPr lang="en-US" i="0" baseline="0" dirty="0" err="1" smtClean="0"/>
              <a:t>väljs</a:t>
            </a:r>
            <a:r>
              <a:rPr lang="en-US" i="0" baseline="0" dirty="0" smtClean="0"/>
              <a:t>. </a:t>
            </a:r>
            <a:endParaRPr lang="en-US" i="0" baseline="0" dirty="0" smtClean="0"/>
          </a:p>
          <a:p>
            <a:endParaRPr lang="en-US" i="0" baseline="0" dirty="0" smtClean="0"/>
          </a:p>
          <a:p>
            <a:r>
              <a:rPr lang="en-US" i="0" baseline="0" dirty="0" err="1" smtClean="0"/>
              <a:t>Vidare</a:t>
            </a:r>
            <a:r>
              <a:rPr lang="en-US" i="0" baseline="0" dirty="0" smtClean="0"/>
              <a:t> </a:t>
            </a:r>
            <a:r>
              <a:rPr lang="en-US" i="0" baseline="0" dirty="0" err="1" smtClean="0"/>
              <a:t>kan</a:t>
            </a:r>
            <a:r>
              <a:rPr lang="en-US" i="0" baseline="0" dirty="0" smtClean="0"/>
              <a:t> </a:t>
            </a:r>
            <a:r>
              <a:rPr lang="en-US" i="0" baseline="0" dirty="0" err="1" smtClean="0"/>
              <a:t>noden</a:t>
            </a:r>
            <a:r>
              <a:rPr lang="en-US" i="0" baseline="0" dirty="0" smtClean="0"/>
              <a:t> </a:t>
            </a:r>
            <a:r>
              <a:rPr lang="en-US" i="0" baseline="0" dirty="0" err="1" smtClean="0"/>
              <a:t>som</a:t>
            </a:r>
            <a:r>
              <a:rPr lang="en-US" i="0" baseline="0" dirty="0" smtClean="0"/>
              <a:t> vi </a:t>
            </a:r>
            <a:r>
              <a:rPr lang="en-US" i="0" baseline="0" dirty="0" err="1" smtClean="0"/>
              <a:t>ber</a:t>
            </a:r>
            <a:r>
              <a:rPr lang="en-US" i="0" baseline="0" dirty="0" smtClean="0"/>
              <a:t> </a:t>
            </a:r>
            <a:r>
              <a:rPr lang="en-US" i="0" baseline="0" dirty="0" err="1" smtClean="0"/>
              <a:t>replicera</a:t>
            </a:r>
            <a:r>
              <a:rPr lang="en-US" i="0" baseline="0" dirty="0" smtClean="0"/>
              <a:t> sin </a:t>
            </a:r>
            <a:r>
              <a:rPr lang="en-US" i="0" baseline="0" dirty="0" err="1" smtClean="0"/>
              <a:t>replika</a:t>
            </a:r>
            <a:r>
              <a:rPr lang="en-US" i="0" baseline="0" dirty="0" smtClean="0"/>
              <a:t> </a:t>
            </a:r>
            <a:r>
              <a:rPr lang="en-US" i="0" baseline="0" dirty="0" err="1" smtClean="0"/>
              <a:t>dö</a:t>
            </a:r>
            <a:r>
              <a:rPr lang="en-US" i="0" baseline="0" dirty="0" smtClean="0"/>
              <a:t> </a:t>
            </a:r>
            <a:r>
              <a:rPr lang="en-US" i="0" baseline="0" dirty="0" err="1" smtClean="0"/>
              <a:t>innan</a:t>
            </a:r>
            <a:r>
              <a:rPr lang="en-US" i="0" baseline="0" dirty="0" smtClean="0"/>
              <a:t> den </a:t>
            </a:r>
            <a:r>
              <a:rPr lang="en-US" i="0" baseline="0" dirty="0" err="1" smtClean="0"/>
              <a:t>hinner</a:t>
            </a:r>
            <a:r>
              <a:rPr lang="en-US" i="0" baseline="0" dirty="0" smtClean="0"/>
              <a:t> </a:t>
            </a:r>
            <a:r>
              <a:rPr lang="en-US" i="0" baseline="0" dirty="0" err="1" smtClean="0"/>
              <a:t>göra</a:t>
            </a:r>
            <a:r>
              <a:rPr lang="en-US" i="0" baseline="0" dirty="0" smtClean="0"/>
              <a:t> </a:t>
            </a:r>
            <a:r>
              <a:rPr lang="en-US" i="0" baseline="0" dirty="0" err="1" smtClean="0"/>
              <a:t>det</a:t>
            </a:r>
            <a:r>
              <a:rPr lang="en-US" i="0" baseline="0" dirty="0" smtClean="0"/>
              <a:t>, </a:t>
            </a:r>
            <a:r>
              <a:rPr lang="en-US" i="0" baseline="0" dirty="0" err="1" smtClean="0"/>
              <a:t>även</a:t>
            </a:r>
            <a:r>
              <a:rPr lang="en-US" i="0" baseline="0" dirty="0" smtClean="0"/>
              <a:t> </a:t>
            </a:r>
            <a:r>
              <a:rPr lang="en-US" i="0" baseline="0" dirty="0" err="1" smtClean="0"/>
              <a:t>då</a:t>
            </a:r>
            <a:r>
              <a:rPr lang="en-US" i="0" baseline="0" dirty="0" smtClean="0"/>
              <a:t> </a:t>
            </a:r>
            <a:r>
              <a:rPr lang="en-US" i="0" baseline="0" dirty="0" err="1" smtClean="0"/>
              <a:t>väljs</a:t>
            </a:r>
            <a:r>
              <a:rPr lang="en-US" i="0" baseline="0" dirty="0" smtClean="0"/>
              <a:t> en </a:t>
            </a:r>
            <a:r>
              <a:rPr lang="en-US" i="0" baseline="0" dirty="0" err="1" smtClean="0"/>
              <a:t>ny</a:t>
            </a:r>
            <a:r>
              <a:rPr lang="en-US" i="0" baseline="0" dirty="0" smtClean="0"/>
              <a:t> nod </a:t>
            </a:r>
            <a:r>
              <a:rPr lang="en-US" i="0" baseline="0" dirty="0" err="1" smtClean="0"/>
              <a:t>ut</a:t>
            </a:r>
            <a:r>
              <a:rPr lang="en-US" i="0" baseline="0" dirty="0" smtClean="0"/>
              <a:t>, </a:t>
            </a:r>
            <a:r>
              <a:rPr lang="en-US" i="0" baseline="0" dirty="0" err="1" smtClean="0"/>
              <a:t>eller</a:t>
            </a:r>
            <a:r>
              <a:rPr lang="en-US" i="0" baseline="0" dirty="0" smtClean="0"/>
              <a:t> </a:t>
            </a:r>
            <a:r>
              <a:rPr lang="en-US" i="0" baseline="0" dirty="0" err="1" smtClean="0"/>
              <a:t>noden</a:t>
            </a:r>
            <a:r>
              <a:rPr lang="en-US" i="0" baseline="0" dirty="0" smtClean="0"/>
              <a:t> vi </a:t>
            </a:r>
            <a:r>
              <a:rPr lang="en-US" i="0" baseline="0" dirty="0" err="1" smtClean="0"/>
              <a:t>replicerar</a:t>
            </a:r>
            <a:r>
              <a:rPr lang="en-US" i="0" baseline="0" dirty="0" smtClean="0"/>
              <a:t> till </a:t>
            </a:r>
            <a:r>
              <a:rPr lang="en-US" i="0" baseline="0" dirty="0" err="1" smtClean="0"/>
              <a:t>kan</a:t>
            </a:r>
            <a:r>
              <a:rPr lang="en-US" i="0" baseline="0" dirty="0" smtClean="0"/>
              <a:t> </a:t>
            </a:r>
            <a:r>
              <a:rPr lang="en-US" i="0" baseline="0" dirty="0" err="1" smtClean="0"/>
              <a:t>dö</a:t>
            </a:r>
            <a:r>
              <a:rPr lang="en-US" i="0" baseline="0" dirty="0" smtClean="0"/>
              <a:t>.</a:t>
            </a:r>
            <a:endParaRPr lang="en-US" i="0" baseline="0" dirty="0" smtClean="0"/>
          </a:p>
          <a:p>
            <a:endParaRPr lang="en-US" i="0" baseline="0" dirty="0" smtClean="0"/>
          </a:p>
          <a:p>
            <a:endParaRPr lang="en-US" i="0"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45</a:t>
            </a:fld>
            <a:endParaRPr lang="en-US"/>
          </a:p>
        </p:txBody>
      </p:sp>
    </p:spTree>
    <p:extLst>
      <p:ext uri="{BB962C8B-B14F-4D97-AF65-F5344CB8AC3E}">
        <p14:creationId xmlns:p14="http://schemas.microsoft.com/office/powerpoint/2010/main" val="13135131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detta</a:t>
            </a:r>
            <a:r>
              <a:rPr lang="en-US" dirty="0" smtClean="0"/>
              <a:t> </a:t>
            </a:r>
            <a:r>
              <a:rPr lang="en-US" dirty="0" err="1" smtClean="0"/>
              <a:t>fallet</a:t>
            </a:r>
            <a:r>
              <a:rPr lang="en-US" dirty="0" smtClean="0"/>
              <a:t> </a:t>
            </a:r>
            <a:r>
              <a:rPr lang="en-US" dirty="0" err="1" smtClean="0"/>
              <a:t>kommer</a:t>
            </a:r>
            <a:r>
              <a:rPr lang="en-US" dirty="0" smtClean="0"/>
              <a:t> nod A be nod B </a:t>
            </a:r>
            <a:r>
              <a:rPr lang="en-US" dirty="0" err="1" smtClean="0"/>
              <a:t>replicera</a:t>
            </a:r>
            <a:r>
              <a:rPr lang="en-US" dirty="0" smtClean="0"/>
              <a:t> till en </a:t>
            </a:r>
            <a:r>
              <a:rPr lang="en-US" dirty="0" err="1" smtClean="0"/>
              <a:t>annan</a:t>
            </a:r>
            <a:r>
              <a:rPr lang="en-US" dirty="0" smtClean="0"/>
              <a:t> nod.</a:t>
            </a:r>
          </a:p>
          <a:p>
            <a:endParaRPr lang="en-US" dirty="0" smtClean="0"/>
          </a:p>
          <a:p>
            <a:r>
              <a:rPr lang="en-US" dirty="0" err="1" smtClean="0"/>
              <a:t>För</a:t>
            </a:r>
            <a:r>
              <a:rPr lang="en-US" baseline="0" dirty="0" smtClean="0"/>
              <a:t> </a:t>
            </a:r>
            <a:r>
              <a:rPr lang="en-US" baseline="0" dirty="0" err="1" smtClean="0"/>
              <a:t>att</a:t>
            </a:r>
            <a:r>
              <a:rPr lang="en-US" baseline="0" dirty="0" smtClean="0"/>
              <a:t> </a:t>
            </a:r>
            <a:r>
              <a:rPr lang="en-US" baseline="0" dirty="0" err="1" smtClean="0"/>
              <a:t>minska</a:t>
            </a:r>
            <a:r>
              <a:rPr lang="en-US" baseline="0" dirty="0" smtClean="0"/>
              <a:t> </a:t>
            </a:r>
            <a:r>
              <a:rPr lang="en-US" baseline="0" dirty="0" err="1" smtClean="0"/>
              <a:t>antalet</a:t>
            </a:r>
            <a:r>
              <a:rPr lang="en-US" baseline="0" dirty="0" smtClean="0"/>
              <a:t> </a:t>
            </a:r>
            <a:r>
              <a:rPr lang="en-US" baseline="0" dirty="0" err="1" smtClean="0"/>
              <a:t>meddelanden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givetvis</a:t>
            </a:r>
            <a:r>
              <a:rPr lang="en-US" baseline="0" dirty="0" smtClean="0"/>
              <a:t> B </a:t>
            </a:r>
            <a:r>
              <a:rPr lang="en-US" baseline="0" dirty="0" err="1" smtClean="0"/>
              <a:t>kunnat</a:t>
            </a:r>
            <a:r>
              <a:rPr lang="en-US" baseline="0" dirty="0" smtClean="0"/>
              <a:t> </a:t>
            </a:r>
            <a:r>
              <a:rPr lang="en-US" baseline="0" dirty="0" err="1" smtClean="0"/>
              <a:t>få</a:t>
            </a:r>
            <a:r>
              <a:rPr lang="en-US" baseline="0" dirty="0" smtClean="0"/>
              <a:t> </a:t>
            </a:r>
            <a:r>
              <a:rPr lang="en-US" baseline="0" dirty="0" err="1" smtClean="0"/>
              <a:t>välja</a:t>
            </a:r>
            <a:r>
              <a:rPr lang="en-US" baseline="0" dirty="0" smtClean="0"/>
              <a:t> en </a:t>
            </a:r>
            <a:r>
              <a:rPr lang="en-US" baseline="0" dirty="0" err="1" smtClean="0"/>
              <a:t>ny</a:t>
            </a:r>
            <a:r>
              <a:rPr lang="en-US" baseline="0" dirty="0" smtClean="0"/>
              <a:t> nod </a:t>
            </a:r>
            <a:r>
              <a:rPr lang="en-US" baseline="0" dirty="0" err="1" smtClean="0"/>
              <a:t>att</a:t>
            </a:r>
            <a:r>
              <a:rPr lang="en-US" baseline="0" dirty="0" smtClean="0"/>
              <a:t> </a:t>
            </a:r>
            <a:r>
              <a:rPr lang="en-US" baseline="0" dirty="0" err="1" smtClean="0"/>
              <a:t>replicera</a:t>
            </a:r>
            <a:r>
              <a:rPr lang="en-US" baseline="0" dirty="0" smtClean="0"/>
              <a:t> till.</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48</a:t>
            </a:fld>
            <a:endParaRPr lang="en-US"/>
          </a:p>
        </p:txBody>
      </p:sp>
    </p:spTree>
    <p:extLst>
      <p:ext uri="{BB962C8B-B14F-4D97-AF65-F5344CB8AC3E}">
        <p14:creationId xmlns:p14="http://schemas.microsoft.com/office/powerpoint/2010/main" val="20061735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För att hantera den här varierande tiden, så valde vi att inte bara använda</a:t>
            </a:r>
            <a:r>
              <a:rPr lang="sv-SE" baseline="0" noProof="0" dirty="0" smtClean="0"/>
              <a:t> ett medelvärde tex, eftersom de teoretiskt sätt kan variera ganska mycket, vilket därmed påverkar tillförlitligheten ganska mycket.</a:t>
            </a:r>
          </a:p>
          <a:p>
            <a:endParaRPr lang="sv-SE" baseline="0" noProof="0" dirty="0" smtClean="0"/>
          </a:p>
          <a:p>
            <a:r>
              <a:rPr lang="sv-SE" baseline="0" noProof="0" dirty="0" smtClean="0"/>
              <a:t>Istället genomförde vi ett experiment från vilket vi fick ut över 2000 värden för tiden t (exkluderat tiden det tar att detektera fel). </a:t>
            </a:r>
          </a:p>
          <a:p>
            <a:endParaRPr lang="sv-SE" baseline="0" noProof="0" dirty="0" smtClean="0"/>
          </a:p>
          <a:p>
            <a:r>
              <a:rPr lang="sv-SE" baseline="0" noProof="0" dirty="0" smtClean="0"/>
              <a:t>Sedan matchades en rad olika distributioner mot dessa värden, och vi fann att log-</a:t>
            </a:r>
            <a:r>
              <a:rPr lang="sv-SE" baseline="0" noProof="0" dirty="0" err="1" smtClean="0"/>
              <a:t>logistic</a:t>
            </a:r>
            <a:r>
              <a:rPr lang="sv-SE" baseline="0" noProof="0" dirty="0" smtClean="0"/>
              <a:t> distribution var den bästa.</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49</a:t>
            </a:fld>
            <a:endParaRPr lang="en-US"/>
          </a:p>
        </p:txBody>
      </p:sp>
    </p:spTree>
    <p:extLst>
      <p:ext uri="{BB962C8B-B14F-4D97-AF65-F5344CB8AC3E}">
        <p14:creationId xmlns:p14="http://schemas.microsoft.com/office/powerpoint/2010/main" val="6642432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I modellen,</a:t>
            </a:r>
            <a:r>
              <a:rPr lang="sv-SE" baseline="0" noProof="0" dirty="0" smtClean="0"/>
              <a:t> så används därmed de tidigare registrerade tiderna först för att få fram parametrarna till log-logistiska distributionen</a:t>
            </a:r>
          </a:p>
          <a:p>
            <a:endParaRPr lang="sv-SE" baseline="0" noProof="0" dirty="0" smtClean="0"/>
          </a:p>
          <a:p>
            <a:r>
              <a:rPr lang="sv-SE" baseline="0" noProof="0" dirty="0" smtClean="0"/>
              <a:t>Efter det, så väljs det 95 </a:t>
            </a:r>
            <a:r>
              <a:rPr lang="sv-SE" baseline="0" noProof="0" dirty="0" err="1" smtClean="0"/>
              <a:t>percentila</a:t>
            </a:r>
            <a:r>
              <a:rPr lang="sv-SE" baseline="0" noProof="0" dirty="0" smtClean="0"/>
              <a:t>, vilket innebär att med 95% sannolikhet kommer nästa värde vara mindre än detta, och genom att använda detta värde kommer vi I 95% av fallen beräkna fram en lägre tillförlitlighet än den faktiska.</a:t>
            </a:r>
          </a:p>
          <a:p>
            <a:endParaRPr lang="sv-SE" baseline="0" noProof="0" dirty="0" smtClean="0"/>
          </a:p>
          <a:p>
            <a:r>
              <a:rPr lang="sv-SE" baseline="0" noProof="0" dirty="0" smtClean="0"/>
              <a:t>Innan några </a:t>
            </a:r>
            <a:r>
              <a:rPr lang="sv-SE" baseline="0" noProof="0" dirty="0" err="1" smtClean="0"/>
              <a:t>replication</a:t>
            </a:r>
            <a:r>
              <a:rPr lang="sv-SE" baseline="0" noProof="0" dirty="0" smtClean="0"/>
              <a:t> tider har använts, så använts ett default värde.</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50</a:t>
            </a:fld>
            <a:endParaRPr lang="en-US"/>
          </a:p>
        </p:txBody>
      </p:sp>
    </p:spTree>
    <p:extLst>
      <p:ext uri="{BB962C8B-B14F-4D97-AF65-F5344CB8AC3E}">
        <p14:creationId xmlns:p14="http://schemas.microsoft.com/office/powerpoint/2010/main" val="18745968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Som nämndes</a:t>
            </a:r>
            <a:r>
              <a:rPr lang="sv-SE" baseline="0" noProof="0" dirty="0" smtClean="0"/>
              <a:t> I början så har vi implementerat och utvärderat vår modell med hjälp av Calvin.</a:t>
            </a:r>
          </a:p>
          <a:p>
            <a:endParaRPr lang="sv-SE" baseline="0" noProof="0" dirty="0" smtClean="0"/>
          </a:p>
          <a:p>
            <a:r>
              <a:rPr lang="sv-SE" baseline="0" noProof="0" dirty="0" smtClean="0"/>
              <a:t>Istället för att fokusera på utveckla en </a:t>
            </a:r>
            <a:r>
              <a:rPr lang="sv-SE" baseline="0" noProof="0" dirty="0" err="1" smtClean="0"/>
              <a:t>model</a:t>
            </a:r>
            <a:r>
              <a:rPr lang="sv-SE" baseline="0" noProof="0" dirty="0" smtClean="0"/>
              <a:t> för att tillgodose tillförlitlighet för Calvin applikationer, så har snarare Calvin varit ett verktyg, eller en plattform där vi kunnat implementera vår modell.</a:t>
            </a:r>
            <a:endParaRPr lang="sv-SE" baseline="0" noProof="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51</a:t>
            </a:fld>
            <a:endParaRPr lang="en-US"/>
          </a:p>
        </p:txBody>
      </p:sp>
    </p:spTree>
    <p:extLst>
      <p:ext uri="{BB962C8B-B14F-4D97-AF65-F5344CB8AC3E}">
        <p14:creationId xmlns:p14="http://schemas.microsoft.com/office/powerpoint/2010/main" val="11473532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a:t>
            </a:r>
            <a:r>
              <a:rPr lang="en-US" baseline="0" dirty="0" err="1" smtClean="0"/>
              <a:t>demonstrera</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genomfört</a:t>
            </a:r>
            <a:r>
              <a:rPr lang="en-US" baseline="0" dirty="0" smtClean="0"/>
              <a:t> </a:t>
            </a:r>
            <a:r>
              <a:rPr lang="en-US" baseline="0" dirty="0" err="1" smtClean="0"/>
              <a:t>ett</a:t>
            </a:r>
            <a:r>
              <a:rPr lang="en-US" baseline="0" dirty="0" smtClean="0"/>
              <a:t> </a:t>
            </a:r>
            <a:r>
              <a:rPr lang="en-US" baseline="0" dirty="0" err="1" smtClean="0"/>
              <a:t>antal</a:t>
            </a:r>
            <a:r>
              <a:rPr lang="en-US" baseline="0" dirty="0" smtClean="0"/>
              <a:t> experiment</a:t>
            </a:r>
          </a:p>
          <a:p>
            <a:endParaRPr lang="en-US" baseline="0" dirty="0" smtClean="0"/>
          </a:p>
          <a:p>
            <a:r>
              <a:rPr lang="en-US" baseline="0" dirty="0" err="1" smtClean="0"/>
              <a:t>Syftet</a:t>
            </a:r>
            <a:r>
              <a:rPr lang="en-US" baseline="0" dirty="0" smtClean="0"/>
              <a:t> med </a:t>
            </a:r>
            <a:r>
              <a:rPr lang="en-US" baseline="0" dirty="0" err="1" smtClean="0"/>
              <a:t>experimenten</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att</a:t>
            </a:r>
            <a:r>
              <a:rPr lang="en-US" baseline="0" dirty="0" smtClean="0"/>
              <a:t> visa </a:t>
            </a:r>
            <a:r>
              <a:rPr lang="en-US" baseline="0" dirty="0" err="1" smtClean="0"/>
              <a:t>att</a:t>
            </a:r>
            <a:endParaRPr lang="en-US" baseline="0" dirty="0" smtClean="0"/>
          </a:p>
          <a:p>
            <a:pPr marL="228600" indent="-228600">
              <a:buFont typeface="+mj-lt"/>
              <a:buAutoNum type="arabicPeriod"/>
            </a:pPr>
            <a:r>
              <a:rPr lang="en-US" baseline="0" dirty="0" err="1" smtClean="0"/>
              <a:t>tillförlitligheten</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dynamiskt</a:t>
            </a:r>
            <a:r>
              <a:rPr lang="en-US" baseline="0" dirty="0" smtClean="0"/>
              <a:t> </a:t>
            </a:r>
            <a:r>
              <a:rPr lang="en-US" baseline="0" dirty="0" err="1" smtClean="0"/>
              <a:t>uppnås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samt</a:t>
            </a:r>
            <a:r>
              <a:rPr lang="en-US" baseline="0" dirty="0" smtClean="0"/>
              <a:t> </a:t>
            </a:r>
            <a:r>
              <a:rPr lang="en-US" baseline="0" dirty="0" err="1" smtClean="0"/>
              <a:t>starta</a:t>
            </a:r>
            <a:r>
              <a:rPr lang="en-US" baseline="0" dirty="0" smtClean="0"/>
              <a:t> </a:t>
            </a:r>
            <a:r>
              <a:rPr lang="en-US" baseline="0" dirty="0" err="1" smtClean="0"/>
              <a:t>nya</a:t>
            </a:r>
            <a:r>
              <a:rPr lang="en-US" baseline="0" dirty="0" smtClean="0"/>
              <a:t> </a:t>
            </a:r>
            <a:r>
              <a:rPr lang="en-US" baseline="0" dirty="0" err="1" smtClean="0"/>
              <a:t>replikor</a:t>
            </a:r>
            <a:endParaRPr lang="en-US" baseline="0" dirty="0" smtClean="0"/>
          </a:p>
          <a:p>
            <a:pPr marL="228600" indent="-228600">
              <a:buFont typeface="+mj-lt"/>
              <a:buAutoNum type="arabicPeriod"/>
            </a:pPr>
            <a:r>
              <a:rPr lang="en-US" baseline="0" dirty="0" err="1" smtClean="0"/>
              <a:t>Inte</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genom</a:t>
            </a:r>
            <a:r>
              <a:rPr lang="en-US" baseline="0" dirty="0" smtClean="0"/>
              <a:t> </a:t>
            </a:r>
            <a:r>
              <a:rPr lang="en-US" baseline="0" dirty="0" err="1" smtClean="0"/>
              <a:t>att</a:t>
            </a:r>
            <a:endParaRPr lang="en-US" baseline="0" dirty="0" smtClean="0"/>
          </a:p>
          <a:p>
            <a:pPr marL="685800" lvl="1" indent="-228600">
              <a:buFont typeface="+mj-lt"/>
              <a:buAutoNum type="arabicPeriod"/>
            </a:pPr>
            <a:r>
              <a:rPr lang="en-US" baseline="0" dirty="0" err="1" smtClean="0"/>
              <a:t>Välja</a:t>
            </a:r>
            <a:r>
              <a:rPr lang="en-US" baseline="0" dirty="0" smtClean="0"/>
              <a:t> de </a:t>
            </a:r>
            <a:r>
              <a:rPr lang="en-US" baseline="0" dirty="0" err="1" smtClean="0"/>
              <a:t>mest</a:t>
            </a:r>
            <a:r>
              <a:rPr lang="en-US" baseline="0" dirty="0" smtClean="0"/>
              <a:t> </a:t>
            </a:r>
            <a:r>
              <a:rPr lang="en-US" baseline="0" dirty="0" err="1" smtClean="0"/>
              <a:t>tillförlitliga</a:t>
            </a:r>
            <a:endParaRPr lang="en-US" baseline="0" dirty="0" smtClean="0"/>
          </a:p>
          <a:p>
            <a:pPr marL="685800" lvl="1" indent="-228600">
              <a:buFont typeface="+mj-lt"/>
              <a:buAutoNum type="arabicPeriod"/>
            </a:pPr>
            <a:r>
              <a:rPr lang="en-US" baseline="0" dirty="0" smtClean="0"/>
              <a:t>Ta </a:t>
            </a:r>
            <a:r>
              <a:rPr lang="en-US" baseline="0" dirty="0" err="1" smtClean="0"/>
              <a:t>bort</a:t>
            </a:r>
            <a:r>
              <a:rPr lang="en-US" baseline="0" dirty="0" smtClean="0"/>
              <a:t> </a:t>
            </a:r>
            <a:r>
              <a:rPr lang="en-US" baseline="0" dirty="0" err="1" smtClean="0"/>
              <a:t>överflödiga</a:t>
            </a:r>
            <a:r>
              <a:rPr lang="en-US" baseline="0" dirty="0" smtClean="0"/>
              <a:t> </a:t>
            </a:r>
            <a:r>
              <a:rPr lang="en-US" baseline="0" dirty="0" err="1" smtClean="0"/>
              <a:t>replikor</a:t>
            </a:r>
            <a:endParaRPr lang="en-US" baseline="0" dirty="0" smtClean="0"/>
          </a:p>
          <a:p>
            <a:pPr marL="228600" lvl="0" indent="-228600">
              <a:buFont typeface="+mj-lt"/>
              <a:buAutoNum type="arabicPeriod"/>
            </a:pPr>
            <a:r>
              <a:rPr lang="en-US" dirty="0" err="1" smtClean="0"/>
              <a:t>Systemet</a:t>
            </a:r>
            <a:r>
              <a:rPr lang="en-US" dirty="0" smtClean="0"/>
              <a:t> tar</a:t>
            </a:r>
            <a:r>
              <a:rPr lang="en-US" baseline="0" dirty="0" smtClean="0"/>
              <a:t> </a:t>
            </a:r>
            <a:r>
              <a:rPr lang="en-US" baseline="0" dirty="0" err="1" smtClean="0"/>
              <a:t>hänsyn</a:t>
            </a:r>
            <a:r>
              <a:rPr lang="en-US" baseline="0" dirty="0" smtClean="0"/>
              <a:t> till </a:t>
            </a:r>
            <a:r>
              <a:rPr lang="en-US" baseline="0" dirty="0" err="1" smtClean="0"/>
              <a:t>varierande</a:t>
            </a:r>
            <a:r>
              <a:rPr lang="en-US" baseline="0" dirty="0" smtClean="0"/>
              <a:t> </a:t>
            </a:r>
            <a:r>
              <a:rPr lang="en-US" baseline="0" dirty="0" err="1" smtClean="0"/>
              <a:t>egenskaper</a:t>
            </a:r>
            <a:r>
              <a:rPr lang="en-US" baseline="0" dirty="0" smtClean="0"/>
              <a:t> hos </a:t>
            </a:r>
            <a:r>
              <a:rPr lang="en-US" baseline="0" dirty="0" err="1" smtClean="0"/>
              <a:t>noderna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56</a:t>
            </a:fld>
            <a:endParaRPr lang="en-US"/>
          </a:p>
        </p:txBody>
      </p:sp>
    </p:spTree>
    <p:extLst>
      <p:ext uri="{BB962C8B-B14F-4D97-AF65-F5344CB8AC3E}">
        <p14:creationId xmlns:p14="http://schemas.microsoft.com/office/powerpoint/2010/main" val="8569994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experimenten</a:t>
            </a:r>
            <a:r>
              <a:rPr lang="en-US" baseline="0" dirty="0" err="1" smtClean="0"/>
              <a:t>ten</a:t>
            </a:r>
            <a:r>
              <a:rPr lang="en-US" baseline="0" dirty="0" smtClean="0"/>
              <a:t> </a:t>
            </a:r>
            <a:r>
              <a:rPr lang="en-US" baseline="0" dirty="0" err="1" smtClean="0"/>
              <a:t>har</a:t>
            </a:r>
            <a:r>
              <a:rPr lang="en-US" baseline="0" dirty="0" smtClean="0"/>
              <a:t> </a:t>
            </a:r>
            <a:r>
              <a:rPr lang="en-US" baseline="0" dirty="0" err="1" smtClean="0"/>
              <a:t>ett</a:t>
            </a:r>
            <a:r>
              <a:rPr lang="en-US" baseline="0" dirty="0" smtClean="0"/>
              <a:t> cluster </a:t>
            </a:r>
            <a:r>
              <a:rPr lang="en-US" baseline="0" dirty="0" err="1" smtClean="0"/>
              <a:t>på</a:t>
            </a:r>
            <a:r>
              <a:rPr lang="en-US" baseline="0" dirty="0" smtClean="0"/>
              <a:t> 6 </a:t>
            </a:r>
            <a:r>
              <a:rPr lang="en-US" baseline="0" dirty="0" err="1" smtClean="0"/>
              <a:t>servrar</a:t>
            </a:r>
            <a:r>
              <a:rPr lang="en-US" baseline="0" dirty="0" smtClean="0"/>
              <a:t> </a:t>
            </a:r>
            <a:r>
              <a:rPr lang="en-US" baseline="0" dirty="0" err="1" smtClean="0"/>
              <a:t>använts</a:t>
            </a:r>
            <a:r>
              <a:rPr lang="en-US" baseline="0" dirty="0" smtClean="0"/>
              <a:t>.</a:t>
            </a:r>
          </a:p>
          <a:p>
            <a:endParaRPr lang="en-US" baseline="0" dirty="0" smtClean="0"/>
          </a:p>
          <a:p>
            <a:r>
              <a:rPr lang="en-US" baseline="0" dirty="0" err="1" smtClean="0"/>
              <a:t>På</a:t>
            </a:r>
            <a:r>
              <a:rPr lang="en-US" baseline="0" dirty="0" smtClean="0"/>
              <a:t> </a:t>
            </a:r>
            <a:r>
              <a:rPr lang="en-US" baseline="0" dirty="0" err="1" smtClean="0"/>
              <a:t>dessa</a:t>
            </a:r>
            <a:r>
              <a:rPr lang="en-US" baseline="0" dirty="0" smtClean="0"/>
              <a:t> </a:t>
            </a:r>
            <a:r>
              <a:rPr lang="en-US" baseline="0" dirty="0" err="1" smtClean="0"/>
              <a:t>servrar</a:t>
            </a:r>
            <a:r>
              <a:rPr lang="en-US" baseline="0" dirty="0" smtClean="0"/>
              <a:t> </a:t>
            </a:r>
            <a:r>
              <a:rPr lang="en-US" baseline="0" dirty="0" err="1" smtClean="0"/>
              <a:t>startades</a:t>
            </a:r>
            <a:r>
              <a:rPr lang="en-US" baseline="0" dirty="0" smtClean="0"/>
              <a:t> en </a:t>
            </a:r>
            <a:r>
              <a:rPr lang="en-US" baseline="0" dirty="0" err="1" smtClean="0"/>
              <a:t>eller</a:t>
            </a:r>
            <a:r>
              <a:rPr lang="en-US" baseline="0" dirty="0" smtClean="0"/>
              <a:t> </a:t>
            </a:r>
            <a:r>
              <a:rPr lang="en-US" baseline="0" dirty="0" err="1" smtClean="0"/>
              <a:t>flera</a:t>
            </a:r>
            <a:r>
              <a:rPr lang="en-US" baseline="0" dirty="0" smtClean="0"/>
              <a:t> </a:t>
            </a:r>
            <a:r>
              <a:rPr lang="en-US" baseline="0" dirty="0" err="1" smtClean="0"/>
              <a:t>Clavin</a:t>
            </a:r>
            <a:r>
              <a:rPr lang="en-US" baseline="0" dirty="0" smtClean="0"/>
              <a:t> runtimes, </a:t>
            </a:r>
            <a:r>
              <a:rPr lang="en-US" baseline="0" dirty="0" err="1" smtClean="0"/>
              <a:t>beroende</a:t>
            </a:r>
            <a:r>
              <a:rPr lang="en-US" baseline="0" dirty="0" smtClean="0"/>
              <a:t> </a:t>
            </a:r>
            <a:r>
              <a:rPr lang="en-US" baseline="0" dirty="0" err="1" smtClean="0"/>
              <a:t>på</a:t>
            </a:r>
            <a:r>
              <a:rPr lang="en-US" baseline="0" dirty="0" smtClean="0"/>
              <a:t> test. </a:t>
            </a:r>
            <a:r>
              <a:rPr lang="en-US" baseline="0" dirty="0" err="1" smtClean="0"/>
              <a:t>Varje</a:t>
            </a:r>
            <a:r>
              <a:rPr lang="en-US" baseline="0" dirty="0" smtClean="0"/>
              <a:t> runtime </a:t>
            </a:r>
            <a:r>
              <a:rPr lang="en-US" baseline="0" dirty="0" err="1" smtClean="0"/>
              <a:t>simulerade</a:t>
            </a:r>
            <a:r>
              <a:rPr lang="en-US" baseline="0" dirty="0" smtClean="0"/>
              <a:t> </a:t>
            </a:r>
            <a:r>
              <a:rPr lang="en-US" baseline="0" dirty="0" err="1" smtClean="0"/>
              <a:t>därför</a:t>
            </a:r>
            <a:r>
              <a:rPr lang="en-US" baseline="0" dirty="0" smtClean="0"/>
              <a:t> en nod.</a:t>
            </a:r>
          </a:p>
          <a:p>
            <a:endParaRPr lang="en-US" baseline="0" dirty="0" smtClean="0"/>
          </a:p>
          <a:p>
            <a:r>
              <a:rPr lang="en-US" baseline="0" dirty="0" smtClean="0"/>
              <a:t>Nod failures </a:t>
            </a:r>
            <a:r>
              <a:rPr lang="en-US" baseline="0" dirty="0" err="1" smtClean="0"/>
              <a:t>simulerades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döda</a:t>
            </a:r>
            <a:r>
              <a:rPr lang="en-US" baseline="0" dirty="0" smtClean="0"/>
              <a:t> </a:t>
            </a:r>
            <a:r>
              <a:rPr lang="en-US" baseline="0" dirty="0" err="1" smtClean="0"/>
              <a:t>ett</a:t>
            </a:r>
            <a:r>
              <a:rPr lang="en-US" baseline="0" dirty="0" smtClean="0"/>
              <a:t> runtime </a:t>
            </a:r>
            <a:r>
              <a:rPr lang="en-US" baseline="0" dirty="0" err="1" smtClean="0"/>
              <a:t>och</a:t>
            </a:r>
            <a:r>
              <a:rPr lang="en-US" baseline="0" dirty="0" smtClean="0"/>
              <a:t> </a:t>
            </a:r>
            <a:r>
              <a:rPr lang="en-US" baseline="0" dirty="0" err="1" smtClean="0"/>
              <a:t>starta</a:t>
            </a:r>
            <a:r>
              <a:rPr lang="en-US" baseline="0" dirty="0" smtClean="0"/>
              <a:t> </a:t>
            </a:r>
            <a:r>
              <a:rPr lang="en-US" baseline="0" dirty="0" err="1" smtClean="0"/>
              <a:t>det</a:t>
            </a:r>
            <a:r>
              <a:rPr lang="en-US" baseline="0" dirty="0" smtClean="0"/>
              <a:t> </a:t>
            </a:r>
            <a:r>
              <a:rPr lang="en-US" baseline="0" dirty="0" err="1" smtClean="0"/>
              <a:t>igen</a:t>
            </a:r>
            <a:r>
              <a:rPr lang="en-US" baseline="0" dirty="0" smtClean="0"/>
              <a:t>. </a:t>
            </a:r>
            <a:r>
              <a:rPr lang="en-US" baseline="0" dirty="0" err="1" smtClean="0"/>
              <a:t>På</a:t>
            </a:r>
            <a:r>
              <a:rPr lang="en-US" baseline="0" dirty="0" smtClean="0"/>
              <a:t> </a:t>
            </a:r>
            <a:r>
              <a:rPr lang="en-US" baseline="0" dirty="0" err="1" smtClean="0"/>
              <a:t>så</a:t>
            </a:r>
            <a:r>
              <a:rPr lang="en-US" baseline="0" dirty="0" smtClean="0"/>
              <a:t> </a:t>
            </a:r>
            <a:r>
              <a:rPr lang="en-US" baseline="0" dirty="0" err="1" smtClean="0"/>
              <a:t>vis</a:t>
            </a:r>
            <a:r>
              <a:rPr lang="en-US" baseline="0" dirty="0" smtClean="0"/>
              <a:t> </a:t>
            </a:r>
            <a:r>
              <a:rPr lang="en-US" baseline="0" dirty="0" err="1" smtClean="0"/>
              <a:t>kunde</a:t>
            </a:r>
            <a:r>
              <a:rPr lang="en-US" baseline="0" dirty="0" smtClean="0"/>
              <a:t> vi </a:t>
            </a:r>
            <a:r>
              <a:rPr lang="en-US" baseline="0" dirty="0" err="1" smtClean="0"/>
              <a:t>även</a:t>
            </a:r>
            <a:r>
              <a:rPr lang="en-US" baseline="0" dirty="0" smtClean="0"/>
              <a:t> </a:t>
            </a:r>
            <a:r>
              <a:rPr lang="en-US" baseline="0" dirty="0" err="1" smtClean="0"/>
              <a:t>styra</a:t>
            </a:r>
            <a:r>
              <a:rPr lang="en-US" baseline="0" dirty="0" smtClean="0"/>
              <a:t> </a:t>
            </a:r>
            <a:r>
              <a:rPr lang="en-US" baseline="0" dirty="0" err="1" smtClean="0"/>
              <a:t>och</a:t>
            </a:r>
            <a:r>
              <a:rPr lang="en-US" baseline="0" dirty="0" smtClean="0"/>
              <a:t> </a:t>
            </a:r>
            <a:r>
              <a:rPr lang="en-US" baseline="0" dirty="0" err="1" smtClean="0"/>
              <a:t>ge</a:t>
            </a:r>
            <a:r>
              <a:rPr lang="en-US" baseline="0" dirty="0" smtClean="0"/>
              <a:t> </a:t>
            </a:r>
            <a:r>
              <a:rPr lang="en-US" baseline="0" dirty="0" err="1" smtClean="0"/>
              <a:t>olika</a:t>
            </a:r>
            <a:r>
              <a:rPr lang="en-US" baseline="0" dirty="0" smtClean="0"/>
              <a:t> </a:t>
            </a:r>
            <a:r>
              <a:rPr lang="en-US" baseline="0" dirty="0" err="1" smtClean="0"/>
              <a:t>noder</a:t>
            </a:r>
            <a:r>
              <a:rPr lang="en-US" baseline="0" dirty="0" smtClean="0"/>
              <a:t> </a:t>
            </a:r>
            <a:r>
              <a:rPr lang="en-US" baseline="0" dirty="0" err="1" smtClean="0"/>
              <a:t>olika</a:t>
            </a:r>
            <a:r>
              <a:rPr lang="en-US" baseline="0" dirty="0" smtClean="0"/>
              <a:t> </a:t>
            </a:r>
            <a:r>
              <a:rPr lang="en-US" baseline="0" dirty="0" err="1" smtClean="0"/>
              <a:t>hög</a:t>
            </a:r>
            <a:r>
              <a:rPr lang="en-US" baseline="0" dirty="0" smtClean="0"/>
              <a:t> failure rate.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57</a:t>
            </a:fld>
            <a:endParaRPr lang="en-US"/>
          </a:p>
        </p:txBody>
      </p:sp>
    </p:spTree>
    <p:extLst>
      <p:ext uri="{BB962C8B-B14F-4D97-AF65-F5344CB8AC3E}">
        <p14:creationId xmlns:p14="http://schemas.microsoft.com/office/powerpoint/2010/main" val="12395256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a:t>
            </a:r>
            <a:r>
              <a:rPr lang="en-US" baseline="0" dirty="0" err="1" smtClean="0"/>
              <a:t>som</a:t>
            </a:r>
            <a:r>
              <a:rPr lang="en-US" baseline="0" dirty="0" smtClean="0"/>
              <a:t> </a:t>
            </a:r>
            <a:r>
              <a:rPr lang="en-US" baseline="0" dirty="0" err="1" smtClean="0"/>
              <a:t>använts</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enklaste</a:t>
            </a:r>
            <a:r>
              <a:rPr lang="en-US" baseline="0" dirty="0" smtClean="0"/>
              <a:t> lag, med en </a:t>
            </a:r>
            <a:r>
              <a:rPr lang="en-US" baseline="0" dirty="0" err="1" smtClean="0"/>
              <a:t>konsument</a:t>
            </a:r>
            <a:r>
              <a:rPr lang="en-US" baseline="0" dirty="0" smtClean="0"/>
              <a:t>, en </a:t>
            </a:r>
            <a:r>
              <a:rPr lang="en-US" baseline="0" dirty="0" err="1" smtClean="0"/>
              <a:t>producent</a:t>
            </a:r>
            <a:r>
              <a:rPr lang="en-US" baseline="0" dirty="0" smtClean="0"/>
              <a:t> </a:t>
            </a:r>
            <a:r>
              <a:rPr lang="en-US" baseline="0" dirty="0" err="1" smtClean="0"/>
              <a:t>samt</a:t>
            </a:r>
            <a:r>
              <a:rPr lang="en-US" baseline="0" dirty="0" smtClean="0"/>
              <a:t> en “service actor” I mitten.</a:t>
            </a:r>
          </a:p>
          <a:p>
            <a:endParaRPr lang="en-US" baseline="0" dirty="0" smtClean="0"/>
          </a:p>
          <a:p>
            <a:r>
              <a:rPr lang="en-US" baseline="0" dirty="0" err="1" smtClean="0"/>
              <a:t>Producenten</a:t>
            </a:r>
            <a:r>
              <a:rPr lang="en-US" baseline="0" dirty="0" smtClean="0"/>
              <a:t> </a:t>
            </a:r>
            <a:r>
              <a:rPr lang="en-US" baseline="0" dirty="0" err="1" smtClean="0"/>
              <a:t>och</a:t>
            </a:r>
            <a:r>
              <a:rPr lang="en-US" baseline="0" dirty="0" smtClean="0"/>
              <a:t> </a:t>
            </a:r>
            <a:r>
              <a:rPr lang="en-US" baseline="0" dirty="0" err="1" smtClean="0"/>
              <a:t>konsumenten</a:t>
            </a:r>
            <a:r>
              <a:rPr lang="en-US" baseline="0" dirty="0" smtClean="0"/>
              <a:t> </a:t>
            </a:r>
            <a:r>
              <a:rPr lang="en-US" baseline="0" dirty="0" err="1" smtClean="0"/>
              <a:t>replicerades</a:t>
            </a:r>
            <a:r>
              <a:rPr lang="en-US" baseline="0" dirty="0" smtClean="0"/>
              <a:t> </a:t>
            </a:r>
            <a:r>
              <a:rPr lang="en-US" baseline="0" dirty="0" err="1" smtClean="0"/>
              <a:t>inte</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“service </a:t>
            </a:r>
            <a:r>
              <a:rPr lang="en-US" baseline="0" dirty="0" err="1" smtClean="0"/>
              <a:t>aktorn</a:t>
            </a:r>
            <a:r>
              <a:rPr lang="en-US" baseline="0" dirty="0" smtClean="0"/>
              <a:t>”. </a:t>
            </a:r>
            <a:r>
              <a:rPr lang="en-US" baseline="0" dirty="0" err="1" smtClean="0"/>
              <a:t>Därför</a:t>
            </a:r>
            <a:r>
              <a:rPr lang="en-US" baseline="0" dirty="0" smtClean="0"/>
              <a:t> </a:t>
            </a:r>
            <a:r>
              <a:rPr lang="en-US" baseline="0" dirty="0" err="1" smtClean="0"/>
              <a:t>dödades</a:t>
            </a:r>
            <a:r>
              <a:rPr lang="en-US" baseline="0" dirty="0" smtClean="0"/>
              <a:t> </a:t>
            </a:r>
            <a:r>
              <a:rPr lang="en-US" baseline="0" dirty="0" err="1" smtClean="0"/>
              <a:t>aldrig</a:t>
            </a:r>
            <a:r>
              <a:rPr lang="en-US" baseline="0" dirty="0" smtClean="0"/>
              <a:t> en </a:t>
            </a:r>
            <a:r>
              <a:rPr lang="en-US" baseline="0" dirty="0" err="1" smtClean="0"/>
              <a:t>av</a:t>
            </a:r>
            <a:r>
              <a:rPr lang="en-US" baseline="0" dirty="0" smtClean="0"/>
              <a:t> de 6 </a:t>
            </a:r>
            <a:r>
              <a:rPr lang="en-US" baseline="0" dirty="0" err="1" smtClean="0"/>
              <a:t>servrarna</a:t>
            </a:r>
            <a:r>
              <a:rPr lang="en-US" baseline="0" dirty="0" smtClean="0"/>
              <a:t>, </a:t>
            </a:r>
            <a:r>
              <a:rPr lang="en-US" baseline="0" dirty="0" err="1" smtClean="0"/>
              <a:t>utan</a:t>
            </a:r>
            <a:r>
              <a:rPr lang="en-US" baseline="0" dirty="0" smtClean="0"/>
              <a:t> en runtime </a:t>
            </a:r>
            <a:r>
              <a:rPr lang="en-US" baseline="0" dirty="0" err="1" smtClean="0"/>
              <a:t>var</a:t>
            </a:r>
            <a:r>
              <a:rPr lang="en-US" baseline="0" dirty="0" smtClean="0"/>
              <a:t> ”</a:t>
            </a:r>
            <a:r>
              <a:rPr lang="en-US" baseline="0" dirty="0" err="1" smtClean="0"/>
              <a:t>stabil</a:t>
            </a:r>
            <a:r>
              <a:rPr lang="en-US" baseline="0" dirty="0" smtClean="0"/>
              <a:t>”, </a:t>
            </a:r>
            <a:r>
              <a:rPr lang="en-US" baseline="0" dirty="0" err="1" smtClean="0"/>
              <a:t>på</a:t>
            </a:r>
            <a:r>
              <a:rPr lang="en-US" baseline="0" dirty="0" smtClean="0"/>
              <a:t> </a:t>
            </a:r>
            <a:r>
              <a:rPr lang="en-US" baseline="0" dirty="0" err="1" smtClean="0"/>
              <a:t>vilken</a:t>
            </a:r>
            <a:r>
              <a:rPr lang="en-US" baseline="0" dirty="0" smtClean="0"/>
              <a:t> </a:t>
            </a:r>
            <a:r>
              <a:rPr lang="en-US" baseline="0" dirty="0" err="1" smtClean="0"/>
              <a:t>både</a:t>
            </a:r>
            <a:r>
              <a:rPr lang="en-US" baseline="0" dirty="0" smtClean="0"/>
              <a:t> </a:t>
            </a:r>
            <a:r>
              <a:rPr lang="en-US" baseline="0" dirty="0" err="1" smtClean="0"/>
              <a:t>konsumenten</a:t>
            </a:r>
            <a:r>
              <a:rPr lang="en-US" baseline="0" dirty="0" smtClean="0"/>
              <a:t> </a:t>
            </a:r>
            <a:r>
              <a:rPr lang="en-US" baseline="0" dirty="0" err="1" smtClean="0"/>
              <a:t>och</a:t>
            </a:r>
            <a:r>
              <a:rPr lang="en-US" baseline="0" dirty="0" smtClean="0"/>
              <a:t> </a:t>
            </a:r>
            <a:r>
              <a:rPr lang="en-US" baseline="0" dirty="0" err="1" smtClean="0"/>
              <a:t>producenten</a:t>
            </a:r>
            <a:r>
              <a:rPr lang="en-US" baseline="0" dirty="0" smtClean="0"/>
              <a:t> </a:t>
            </a:r>
            <a:r>
              <a:rPr lang="en-US" baseline="0" dirty="0" err="1" smtClean="0"/>
              <a:t>var</a:t>
            </a:r>
            <a:r>
              <a:rPr lang="en-US" baseline="0" dirty="0" smtClean="0"/>
              <a:t> </a:t>
            </a:r>
            <a:r>
              <a:rPr lang="en-US" baseline="0" dirty="0" err="1" smtClean="0"/>
              <a:t>placerade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58</a:t>
            </a:fld>
            <a:endParaRPr lang="en-US"/>
          </a:p>
        </p:txBody>
      </p:sp>
    </p:spTree>
    <p:extLst>
      <p:ext uri="{BB962C8B-B14F-4D97-AF65-F5344CB8AC3E}">
        <p14:creationId xmlns:p14="http://schemas.microsoft.com/office/powerpoint/2010/main" val="8840239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dirty="0" smtClean="0"/>
              <a:t> </a:t>
            </a:r>
            <a:r>
              <a:rPr lang="en-US" dirty="0" err="1" smtClean="0"/>
              <a:t>kunde</a:t>
            </a:r>
            <a:r>
              <a:rPr lang="en-US" dirty="0" smtClean="0"/>
              <a:t> </a:t>
            </a:r>
            <a:r>
              <a:rPr lang="en-US" dirty="0" err="1" smtClean="0"/>
              <a:t>det</a:t>
            </a:r>
            <a:r>
              <a:rPr lang="en-US" dirty="0" smtClean="0"/>
              <a:t> </a:t>
            </a:r>
            <a:r>
              <a:rPr lang="en-US" dirty="0" err="1" smtClean="0"/>
              <a:t>då</a:t>
            </a:r>
            <a:r>
              <a:rPr lang="en-US" dirty="0" smtClean="0"/>
              <a:t> se</a:t>
            </a:r>
            <a:r>
              <a:rPr lang="en-US" baseline="0" dirty="0" smtClean="0"/>
              <a:t> </a:t>
            </a:r>
            <a:r>
              <a:rPr lang="en-US" baseline="0" dirty="0" err="1" smtClean="0"/>
              <a:t>ut</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59</a:t>
            </a:fld>
            <a:endParaRPr lang="en-US"/>
          </a:p>
        </p:txBody>
      </p:sp>
    </p:spTree>
    <p:extLst>
      <p:ext uri="{BB962C8B-B14F-4D97-AF65-F5344CB8AC3E}">
        <p14:creationId xmlns:p14="http://schemas.microsoft.com/office/powerpoint/2010/main" val="8494795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baseline="0" dirty="0" smtClean="0"/>
              <a:t> </a:t>
            </a:r>
            <a:r>
              <a:rPr lang="en-US" baseline="0" dirty="0" err="1" smtClean="0"/>
              <a:t>simulerades</a:t>
            </a:r>
            <a:r>
              <a:rPr lang="en-US" baseline="0" dirty="0" smtClean="0"/>
              <a:t> nod </a:t>
            </a:r>
            <a:r>
              <a:rPr lang="en-US" baseline="0" dirty="0" err="1" smtClean="0"/>
              <a:t>fel</a:t>
            </a:r>
            <a:r>
              <a:rPr lang="en-US" baseline="0" dirty="0" smtClean="0"/>
              <a:t>.</a:t>
            </a:r>
          </a:p>
          <a:p>
            <a:endParaRPr lang="en-US" baseline="0" dirty="0" smtClean="0"/>
          </a:p>
          <a:p>
            <a:r>
              <a:rPr lang="en-US" baseline="0" dirty="0" smtClean="0"/>
              <a:t>En nod </a:t>
            </a:r>
            <a:r>
              <a:rPr lang="en-US" baseline="0" dirty="0" err="1" smtClean="0"/>
              <a:t>gavs</a:t>
            </a:r>
            <a:r>
              <a:rPr lang="en-US" baseline="0" dirty="0" smtClean="0"/>
              <a:t> en MTBF </a:t>
            </a:r>
            <a:r>
              <a:rPr lang="en-US" baseline="0" dirty="0" err="1" smtClean="0"/>
              <a:t>och</a:t>
            </a:r>
            <a:r>
              <a:rPr lang="en-US" baseline="0" dirty="0" smtClean="0"/>
              <a:t> en runtime </a:t>
            </a:r>
            <a:r>
              <a:rPr lang="en-US" baseline="0" dirty="0" err="1" smtClean="0"/>
              <a:t>startades</a:t>
            </a:r>
            <a:r>
              <a:rPr lang="en-US" baseline="0" dirty="0" smtClean="0"/>
              <a:t>. </a:t>
            </a:r>
          </a:p>
          <a:p>
            <a:endParaRPr lang="en-US" baseline="0" dirty="0" smtClean="0"/>
          </a:p>
          <a:p>
            <a:r>
              <a:rPr lang="en-US" baseline="0" dirty="0" smtClean="0"/>
              <a:t>Sedan </a:t>
            </a:r>
            <a:r>
              <a:rPr lang="en-US" baseline="0" dirty="0" err="1" smtClean="0"/>
              <a:t>plockades</a:t>
            </a:r>
            <a:r>
              <a:rPr lang="en-US" baseline="0" dirty="0" smtClean="0"/>
              <a:t> </a:t>
            </a:r>
            <a:r>
              <a:rPr lang="en-US" baseline="0" dirty="0" err="1" smtClean="0"/>
              <a:t>ett</a:t>
            </a:r>
            <a:r>
              <a:rPr lang="en-US" baseline="0" dirty="0" smtClean="0"/>
              <a:t> random </a:t>
            </a:r>
            <a:r>
              <a:rPr lang="en-US" baseline="0" dirty="0" err="1" smtClean="0"/>
              <a:t>värde</a:t>
            </a:r>
            <a:r>
              <a:rPr lang="en-US" baseline="0" dirty="0" smtClean="0"/>
              <a:t> ur en normal </a:t>
            </a:r>
            <a:r>
              <a:rPr lang="en-US" baseline="0" dirty="0" err="1" smtClean="0"/>
              <a:t>distrubution</a:t>
            </a:r>
            <a:r>
              <a:rPr lang="en-US" baseline="0" dirty="0" smtClean="0"/>
              <a:t> med </a:t>
            </a:r>
            <a:r>
              <a:rPr lang="en-US" baseline="0" dirty="0" err="1" smtClean="0"/>
              <a:t>medelvärde</a:t>
            </a:r>
            <a:r>
              <a:rPr lang="en-US" baseline="0" dirty="0" smtClean="0"/>
              <a:t> MTBF </a:t>
            </a:r>
            <a:r>
              <a:rPr lang="en-US" baseline="0" dirty="0" err="1" smtClean="0"/>
              <a:t>och</a:t>
            </a:r>
            <a:r>
              <a:rPr lang="en-US" baseline="0" dirty="0" smtClean="0"/>
              <a:t> standard </a:t>
            </a:r>
            <a:r>
              <a:rPr lang="en-US" baseline="0" dirty="0" err="1" smtClean="0"/>
              <a:t>avvikelse</a:t>
            </a:r>
            <a:r>
              <a:rPr lang="en-US" baseline="0" dirty="0" smtClean="0"/>
              <a:t> </a:t>
            </a:r>
            <a:r>
              <a:rPr lang="en-US" baseline="0" dirty="0" err="1" smtClean="0"/>
              <a:t>på</a:t>
            </a:r>
            <a:r>
              <a:rPr lang="en-US" baseline="0" dirty="0" smtClean="0"/>
              <a:t> 1 </a:t>
            </a:r>
            <a:r>
              <a:rPr lang="en-US" baseline="0" dirty="0" err="1" smtClean="0"/>
              <a:t>och</a:t>
            </a:r>
            <a:r>
              <a:rPr lang="en-US" baseline="0" dirty="0" smtClean="0"/>
              <a:t> </a:t>
            </a:r>
            <a:r>
              <a:rPr lang="en-US" baseline="0" dirty="0" err="1" smtClean="0"/>
              <a:t>sov</a:t>
            </a:r>
            <a:r>
              <a:rPr lang="en-US" baseline="0" dirty="0" smtClean="0"/>
              <a:t> den </a:t>
            </a:r>
            <a:r>
              <a:rPr lang="en-US" baseline="0" dirty="0" err="1" smtClean="0"/>
              <a:t>tiden</a:t>
            </a:r>
            <a:r>
              <a:rPr lang="en-US" baseline="0" dirty="0" smtClean="0"/>
              <a:t> </a:t>
            </a:r>
            <a:r>
              <a:rPr lang="en-US" baseline="0" dirty="0" err="1" smtClean="0"/>
              <a:t>innan</a:t>
            </a:r>
            <a:r>
              <a:rPr lang="en-US" baseline="0" dirty="0" smtClean="0"/>
              <a:t> </a:t>
            </a:r>
            <a:r>
              <a:rPr lang="en-US" baseline="0" dirty="0" err="1" smtClean="0"/>
              <a:t>runtimen</a:t>
            </a:r>
            <a:r>
              <a:rPr lang="en-US" baseline="0" dirty="0" smtClean="0"/>
              <a:t> </a:t>
            </a:r>
            <a:r>
              <a:rPr lang="en-US" baseline="0" dirty="0" err="1" smtClean="0"/>
              <a:t>dödades</a:t>
            </a:r>
            <a:r>
              <a:rPr lang="en-US" baseline="0" dirty="0" smtClean="0"/>
              <a:t> </a:t>
            </a:r>
            <a:r>
              <a:rPr lang="en-US" baseline="0" dirty="0" err="1" smtClean="0"/>
              <a:t>och</a:t>
            </a:r>
            <a:r>
              <a:rPr lang="en-US" baseline="0" dirty="0" smtClean="0"/>
              <a:t> </a:t>
            </a:r>
            <a:r>
              <a:rPr lang="en-US" baseline="0" dirty="0" err="1" smtClean="0"/>
              <a:t>startades</a:t>
            </a:r>
            <a:r>
              <a:rPr lang="en-US" baseline="0" dirty="0" smtClean="0"/>
              <a:t> </a:t>
            </a:r>
            <a:r>
              <a:rPr lang="en-US" baseline="0" dirty="0" err="1" smtClean="0"/>
              <a:t>om.</a:t>
            </a:r>
            <a:endParaRPr lang="en-US" baseline="0" dirty="0" smtClean="0"/>
          </a:p>
          <a:p>
            <a:endParaRPr lang="en-US" baseline="0" dirty="0" smtClean="0"/>
          </a:p>
          <a:p>
            <a:r>
              <a:rPr lang="en-US" baseline="0" dirty="0" err="1" smtClean="0"/>
              <a:t>Även</a:t>
            </a:r>
            <a:r>
              <a:rPr lang="en-US" baseline="0" dirty="0" smtClean="0"/>
              <a:t> om </a:t>
            </a:r>
            <a:r>
              <a:rPr lang="en-US" baseline="0" dirty="0" err="1" smtClean="0"/>
              <a:t>två</a:t>
            </a:r>
            <a:r>
              <a:rPr lang="en-US" baseline="0" dirty="0" smtClean="0"/>
              <a:t> </a:t>
            </a:r>
            <a:r>
              <a:rPr lang="en-US" baseline="0" dirty="0" err="1" smtClean="0"/>
              <a:t>noder</a:t>
            </a:r>
            <a:r>
              <a:rPr lang="en-US" baseline="0" dirty="0" smtClean="0"/>
              <a:t> </a:t>
            </a:r>
            <a:r>
              <a:rPr lang="en-US" baseline="0" dirty="0" err="1" smtClean="0"/>
              <a:t>gavs</a:t>
            </a:r>
            <a:r>
              <a:rPr lang="en-US" baseline="0" dirty="0" smtClean="0"/>
              <a:t> “</a:t>
            </a:r>
            <a:r>
              <a:rPr lang="en-US" baseline="0" dirty="0" err="1" smtClean="0"/>
              <a:t>samma</a:t>
            </a:r>
            <a:r>
              <a:rPr lang="en-US" baseline="0" dirty="0" smtClean="0"/>
              <a:t>” MTBF, </a:t>
            </a:r>
            <a:r>
              <a:rPr lang="en-US" baseline="0" dirty="0" err="1" smtClean="0"/>
              <a:t>så</a:t>
            </a:r>
            <a:r>
              <a:rPr lang="en-US" baseline="0" dirty="0" smtClean="0"/>
              <a:t> hade de I </a:t>
            </a:r>
            <a:r>
              <a:rPr lang="en-US" baseline="0" dirty="0" err="1" smtClean="0"/>
              <a:t>slutändan</a:t>
            </a:r>
            <a:r>
              <a:rPr lang="en-US" baseline="0" dirty="0" smtClean="0"/>
              <a:t> lite </a:t>
            </a:r>
            <a:r>
              <a:rPr lang="en-US" baseline="0" dirty="0" err="1" smtClean="0"/>
              <a:t>olika</a:t>
            </a:r>
            <a:r>
              <a:rPr lang="en-US" baseline="0" dirty="0" smtClean="0"/>
              <a:t> MTBF. </a:t>
            </a:r>
            <a:r>
              <a:rPr lang="en-US" baseline="0" dirty="0" err="1" smtClean="0"/>
              <a:t>Detta</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om vi </a:t>
            </a:r>
            <a:r>
              <a:rPr lang="en-US" baseline="0" dirty="0" err="1" smtClean="0"/>
              <a:t>skulle</a:t>
            </a:r>
            <a:r>
              <a:rPr lang="en-US" baseline="0" dirty="0" smtClean="0"/>
              <a:t> </a:t>
            </a:r>
            <a:r>
              <a:rPr lang="en-US" baseline="0" dirty="0" err="1" smtClean="0"/>
              <a:t>gett</a:t>
            </a:r>
            <a:r>
              <a:rPr lang="en-US" baseline="0" dirty="0" smtClean="0"/>
              <a:t> </a:t>
            </a:r>
            <a:r>
              <a:rPr lang="en-US" baseline="0" dirty="0" err="1" smtClean="0"/>
              <a:t>alla</a:t>
            </a:r>
            <a:r>
              <a:rPr lang="en-US" baseline="0" dirty="0" smtClean="0"/>
              <a:t> </a:t>
            </a:r>
            <a:r>
              <a:rPr lang="en-US" baseline="0" dirty="0" err="1" smtClean="0"/>
              <a:t>runtimesen</a:t>
            </a:r>
            <a:r>
              <a:rPr lang="en-US" baseline="0" dirty="0" smtClean="0"/>
              <a:t> </a:t>
            </a:r>
            <a:r>
              <a:rPr lang="en-US" baseline="0" dirty="0" err="1" smtClean="0"/>
              <a:t>samma</a:t>
            </a:r>
            <a:r>
              <a:rPr lang="en-US" baseline="0" dirty="0" smtClean="0"/>
              <a:t> </a:t>
            </a:r>
            <a:r>
              <a:rPr lang="en-US" baseline="0" dirty="0" err="1" smtClean="0"/>
              <a:t>och</a:t>
            </a:r>
            <a:r>
              <a:rPr lang="en-US" baseline="0" dirty="0" smtClean="0"/>
              <a:t> </a:t>
            </a:r>
            <a:r>
              <a:rPr lang="en-US" baseline="0" dirty="0" err="1" smtClean="0"/>
              <a:t>då</a:t>
            </a:r>
            <a:r>
              <a:rPr lang="en-US" baseline="0" dirty="0" smtClean="0"/>
              <a:t> de </a:t>
            </a:r>
            <a:r>
              <a:rPr lang="en-US" baseline="0" dirty="0" err="1" smtClean="0"/>
              <a:t>sov</a:t>
            </a:r>
            <a:r>
              <a:rPr lang="en-US" baseline="0" dirty="0" smtClean="0"/>
              <a:t> </a:t>
            </a:r>
            <a:r>
              <a:rPr lang="en-US" baseline="0" dirty="0" err="1" smtClean="0"/>
              <a:t>exakt</a:t>
            </a:r>
            <a:r>
              <a:rPr lang="en-US" baseline="0" dirty="0" smtClean="0"/>
              <a:t> </a:t>
            </a:r>
            <a:r>
              <a:rPr lang="en-US" baseline="0" dirty="0" err="1" smtClean="0"/>
              <a:t>lika</a:t>
            </a:r>
            <a:r>
              <a:rPr lang="en-US" baseline="0" dirty="0" smtClean="0"/>
              <a:t> </a:t>
            </a:r>
            <a:r>
              <a:rPr lang="en-US" baseline="0" dirty="0" err="1" smtClean="0"/>
              <a:t>länge</a:t>
            </a:r>
            <a:r>
              <a:rPr lang="en-US" baseline="0" dirty="0" smtClean="0"/>
              <a:t> </a:t>
            </a:r>
            <a:r>
              <a:rPr lang="en-US" baseline="0" dirty="0" err="1" smtClean="0"/>
              <a:t>hela</a:t>
            </a:r>
            <a:r>
              <a:rPr lang="en-US" baseline="0" dirty="0" smtClean="0"/>
              <a:t> </a:t>
            </a:r>
            <a:r>
              <a:rPr lang="en-US" baseline="0" dirty="0" err="1" smtClean="0"/>
              <a:t>tiden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tex</a:t>
            </a:r>
            <a:r>
              <a:rPr lang="en-US" baseline="0" dirty="0" smtClean="0"/>
              <a:t> </a:t>
            </a:r>
            <a:r>
              <a:rPr lang="en-US" baseline="0" dirty="0" err="1" smtClean="0"/>
              <a:t>alla</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om de </a:t>
            </a:r>
            <a:r>
              <a:rPr lang="en-US" baseline="0" dirty="0" err="1" smtClean="0"/>
              <a:t>startades</a:t>
            </a:r>
            <a:r>
              <a:rPr lang="en-US" baseline="0" dirty="0" smtClean="0"/>
              <a:t> </a:t>
            </a:r>
            <a:r>
              <a:rPr lang="en-US" baseline="0" dirty="0" err="1" smtClean="0"/>
              <a:t>samtidigt</a:t>
            </a:r>
            <a:r>
              <a:rPr lang="en-US" baseline="0" dirty="0" smtClean="0"/>
              <a:t>, </a:t>
            </a:r>
            <a:r>
              <a:rPr lang="en-US" baseline="0" dirty="0" err="1" smtClean="0"/>
              <a:t>vidare</a:t>
            </a:r>
            <a:r>
              <a:rPr lang="en-US" baseline="0" dirty="0" smtClean="0"/>
              <a:t> om vi </a:t>
            </a:r>
            <a:r>
              <a:rPr lang="en-US" baseline="0" dirty="0" err="1" smtClean="0"/>
              <a:t>väntade</a:t>
            </a:r>
            <a:r>
              <a:rPr lang="en-US" baseline="0" dirty="0" smtClean="0"/>
              <a:t> en </a:t>
            </a:r>
            <a:r>
              <a:rPr lang="en-US" baseline="0" dirty="0" err="1" smtClean="0"/>
              <a:t>stund</a:t>
            </a:r>
            <a:r>
              <a:rPr lang="en-US" baseline="0" dirty="0" smtClean="0"/>
              <a:t> </a:t>
            </a:r>
            <a:r>
              <a:rPr lang="en-US" baseline="0" dirty="0" err="1" smtClean="0"/>
              <a:t>mellan</a:t>
            </a:r>
            <a:r>
              <a:rPr lang="en-US" baseline="0" dirty="0" smtClean="0"/>
              <a:t> </a:t>
            </a:r>
            <a:r>
              <a:rPr lang="en-US" baseline="0" dirty="0" err="1" smtClean="0"/>
              <a:t>att</a:t>
            </a:r>
            <a:r>
              <a:rPr lang="en-US" baseline="0" dirty="0" smtClean="0"/>
              <a:t> </a:t>
            </a:r>
            <a:r>
              <a:rPr lang="en-US" baseline="0" dirty="0" err="1" smtClean="0"/>
              <a:t>starta</a:t>
            </a:r>
            <a:r>
              <a:rPr lang="en-US" baseline="0" dirty="0" smtClean="0"/>
              <a:t> </a:t>
            </a:r>
            <a:r>
              <a:rPr lang="en-US" baseline="0" dirty="0" err="1" smtClean="0"/>
              <a:t>varje</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aldrig</a:t>
            </a:r>
            <a:r>
              <a:rPr lang="en-US" baseline="0" dirty="0" smtClean="0"/>
              <a:t> </a:t>
            </a:r>
            <a:r>
              <a:rPr lang="en-US" baseline="0" dirty="0" err="1" smtClean="0"/>
              <a:t>två</a:t>
            </a:r>
            <a:r>
              <a:rPr lang="en-US" baseline="0" dirty="0" smtClean="0"/>
              <a:t> </a:t>
            </a:r>
            <a:r>
              <a:rPr lang="en-US" baseline="0" dirty="0" err="1" smtClean="0"/>
              <a:t>stycken</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a:t>
            </a:r>
            <a:r>
              <a:rPr lang="en-US" baseline="0" dirty="0" err="1" smtClean="0"/>
              <a:t>Därför</a:t>
            </a:r>
            <a:r>
              <a:rPr lang="en-US" baseline="0" dirty="0" smtClean="0"/>
              <a:t> </a:t>
            </a:r>
            <a:r>
              <a:rPr lang="en-US" baseline="0" dirty="0" err="1" smtClean="0"/>
              <a:t>valde</a:t>
            </a:r>
            <a:r>
              <a:rPr lang="en-US" baseline="0" dirty="0" smtClean="0"/>
              <a:t> vi random </a:t>
            </a:r>
            <a:r>
              <a:rPr lang="en-US" baseline="0" dirty="0" err="1" smtClean="0"/>
              <a:t>nummer</a:t>
            </a:r>
            <a:r>
              <a:rPr lang="en-US" baseline="0" dirty="0" smtClean="0"/>
              <a:t> </a:t>
            </a:r>
            <a:r>
              <a:rPr lang="en-US" baseline="0" dirty="0" err="1" smtClean="0"/>
              <a:t>som</a:t>
            </a:r>
            <a:r>
              <a:rPr lang="en-US" baseline="0" dirty="0" smtClean="0"/>
              <a:t> I </a:t>
            </a:r>
            <a:r>
              <a:rPr lang="en-US" baseline="0" dirty="0" err="1" smtClean="0"/>
              <a:t>längden</a:t>
            </a:r>
            <a:r>
              <a:rPr lang="en-US" baseline="0" dirty="0" smtClean="0"/>
              <a:t> </a:t>
            </a:r>
            <a:r>
              <a:rPr lang="en-US" baseline="0" dirty="0" err="1" smtClean="0"/>
              <a:t>gav</a:t>
            </a:r>
            <a:r>
              <a:rPr lang="en-US" baseline="0" dirty="0" smtClean="0"/>
              <a:t> en </a:t>
            </a:r>
            <a:r>
              <a:rPr lang="en-US" baseline="0" dirty="0" err="1" smtClean="0"/>
              <a:t>viss</a:t>
            </a:r>
            <a:r>
              <a:rPr lang="en-US" baseline="0" dirty="0" smtClean="0"/>
              <a:t> MTBF.</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60</a:t>
            </a:fld>
            <a:endParaRPr lang="en-US"/>
          </a:p>
        </p:txBody>
      </p:sp>
    </p:spTree>
    <p:extLst>
      <p:ext uri="{BB962C8B-B14F-4D97-AF65-F5344CB8AC3E}">
        <p14:creationId xmlns:p14="http://schemas.microsoft.com/office/powerpoint/2010/main" val="37810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vi </a:t>
            </a:r>
            <a:r>
              <a:rPr lang="en-US" baseline="0" dirty="0" err="1" smtClean="0"/>
              <a:t>tänker</a:t>
            </a:r>
            <a:r>
              <a:rPr lang="en-US" baseline="0" dirty="0" smtClean="0"/>
              <a:t> </a:t>
            </a:r>
            <a:r>
              <a:rPr lang="en-US" baseline="0" dirty="0" err="1" smtClean="0"/>
              <a:t>oss</a:t>
            </a:r>
            <a:r>
              <a:rPr lang="en-US" baseline="0" dirty="0" smtClean="0"/>
              <a:t> </a:t>
            </a:r>
            <a:r>
              <a:rPr lang="en-US" baseline="0" dirty="0" err="1" smtClean="0"/>
              <a:t>är</a:t>
            </a:r>
            <a:r>
              <a:rPr lang="en-US" baseline="0" dirty="0" smtClean="0"/>
              <a:t> </a:t>
            </a:r>
            <a:r>
              <a:rPr lang="en-US" baseline="0" dirty="0" err="1" smtClean="0"/>
              <a:t>i</a:t>
            </a:r>
            <a:r>
              <a:rPr lang="en-US" baseline="0" dirty="0" smtClean="0"/>
              <a:t> </a:t>
            </a:r>
            <a:r>
              <a:rPr lang="en-US" baseline="0" dirty="0" err="1" smtClean="0"/>
              <a:t>dess</a:t>
            </a:r>
            <a:r>
              <a:rPr lang="en-US" baseline="0" dirty="0" smtClean="0"/>
              <a:t> </a:t>
            </a:r>
            <a:r>
              <a:rPr lang="en-US" baseline="0" dirty="0" err="1" smtClean="0"/>
              <a:t>enklaste</a:t>
            </a:r>
            <a:r>
              <a:rPr lang="en-US" baseline="0" dirty="0" smtClean="0"/>
              <a:t> fall </a:t>
            </a:r>
            <a:r>
              <a:rPr lang="en-US" baseline="0" dirty="0" err="1" smtClean="0"/>
              <a:t>bestånde</a:t>
            </a:r>
            <a:r>
              <a:rPr lang="en-US" baseline="0" dirty="0" smtClean="0"/>
              <a:t> </a:t>
            </a:r>
            <a:r>
              <a:rPr lang="en-US" baseline="0" dirty="0" err="1" smtClean="0"/>
              <a:t>av</a:t>
            </a:r>
            <a:r>
              <a:rPr lang="en-US" baseline="0" dirty="0" smtClean="0"/>
              <a:t> 3 </a:t>
            </a:r>
            <a:r>
              <a:rPr lang="en-US" baseline="0" dirty="0" err="1" smtClean="0"/>
              <a:t>delar</a:t>
            </a:r>
            <a:r>
              <a:rPr lang="en-US" baseline="0" dirty="0" smtClean="0"/>
              <a:t>. En </a:t>
            </a:r>
            <a:r>
              <a:rPr lang="en-US" baseline="0" dirty="0" err="1" smtClean="0"/>
              <a:t>producent</a:t>
            </a:r>
            <a:r>
              <a:rPr lang="en-US" baseline="0" dirty="0" smtClean="0"/>
              <a:t>, </a:t>
            </a:r>
            <a:r>
              <a:rPr lang="en-US" baseline="0" dirty="0" err="1" smtClean="0"/>
              <a:t>som</a:t>
            </a:r>
            <a:r>
              <a:rPr lang="en-US" baseline="0" dirty="0" smtClean="0"/>
              <a:t> </a:t>
            </a:r>
            <a:r>
              <a:rPr lang="en-US" baseline="0" dirty="0" err="1" smtClean="0"/>
              <a:t>producerar</a:t>
            </a:r>
            <a:r>
              <a:rPr lang="en-US" baseline="0" dirty="0" smtClean="0"/>
              <a:t> </a:t>
            </a:r>
            <a:r>
              <a:rPr lang="en-US" baseline="0" dirty="0" err="1" smtClean="0"/>
              <a:t>någon</a:t>
            </a:r>
            <a:r>
              <a:rPr lang="en-US" baseline="0" dirty="0" smtClean="0"/>
              <a:t> form </a:t>
            </a:r>
            <a:r>
              <a:rPr lang="en-US" baseline="0" dirty="0" err="1" smtClean="0"/>
              <a:t>av</a:t>
            </a:r>
            <a:r>
              <a:rPr lang="en-US" baseline="0" dirty="0" smtClean="0"/>
              <a:t> data </a:t>
            </a:r>
            <a:r>
              <a:rPr lang="en-US" baseline="0" dirty="0" err="1" smtClean="0"/>
              <a:t>som</a:t>
            </a:r>
            <a:r>
              <a:rPr lang="en-US" baseline="0" dirty="0" smtClean="0"/>
              <a:t> </a:t>
            </a:r>
            <a:r>
              <a:rPr lang="en-US" baseline="0" dirty="0" err="1" smtClean="0"/>
              <a:t>måste</a:t>
            </a:r>
            <a:r>
              <a:rPr lang="en-US" baseline="0" dirty="0" smtClean="0"/>
              <a:t> </a:t>
            </a:r>
            <a:r>
              <a:rPr lang="en-US" baseline="0" dirty="0" err="1" smtClean="0"/>
              <a:t>behandlas</a:t>
            </a:r>
            <a:r>
              <a:rPr lang="en-US" baseline="0" dirty="0" smtClean="0"/>
              <a:t>. </a:t>
            </a:r>
            <a:r>
              <a:rPr lang="en-US" baseline="0" dirty="0" err="1" smtClean="0"/>
              <a:t>Datan</a:t>
            </a:r>
            <a:r>
              <a:rPr lang="en-US" baseline="0" dirty="0" smtClean="0"/>
              <a:t> </a:t>
            </a:r>
            <a:r>
              <a:rPr lang="en-US" baseline="0" dirty="0" err="1" smtClean="0"/>
              <a:t>skickas</a:t>
            </a:r>
            <a:r>
              <a:rPr lang="en-US" baseline="0" dirty="0" smtClean="0"/>
              <a:t> till en </a:t>
            </a:r>
            <a:r>
              <a:rPr lang="en-US" baseline="0" dirty="0" err="1" smtClean="0"/>
              <a:t>tjänst</a:t>
            </a:r>
            <a:r>
              <a:rPr lang="en-US" baseline="0" dirty="0" smtClean="0"/>
              <a:t> </a:t>
            </a:r>
            <a:r>
              <a:rPr lang="en-US" baseline="0" dirty="0" err="1" smtClean="0"/>
              <a:t>som</a:t>
            </a:r>
            <a:r>
              <a:rPr lang="en-US" baseline="0" dirty="0" smtClean="0"/>
              <a:t> </a:t>
            </a:r>
            <a:r>
              <a:rPr lang="en-US" baseline="0" dirty="0" err="1" smtClean="0"/>
              <a:t>gör</a:t>
            </a:r>
            <a:r>
              <a:rPr lang="en-US" baseline="0" dirty="0" smtClean="0"/>
              <a:t> </a:t>
            </a:r>
            <a:r>
              <a:rPr lang="en-US" baseline="0" dirty="0" err="1" smtClean="0"/>
              <a:t>beräkningar</a:t>
            </a:r>
            <a:r>
              <a:rPr lang="en-US" baseline="0" dirty="0" smtClean="0"/>
              <a:t> </a:t>
            </a:r>
            <a:r>
              <a:rPr lang="en-US" baseline="0" dirty="0" err="1" smtClean="0"/>
              <a:t>på</a:t>
            </a:r>
            <a:r>
              <a:rPr lang="en-US" baseline="0" dirty="0" smtClean="0"/>
              <a:t> </a:t>
            </a:r>
            <a:r>
              <a:rPr lang="en-US" baseline="0" dirty="0" err="1" smtClean="0"/>
              <a:t>datan</a:t>
            </a:r>
            <a:r>
              <a:rPr lang="en-US" baseline="0" dirty="0" smtClean="0"/>
              <a:t>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resultatet</a:t>
            </a:r>
            <a:r>
              <a:rPr lang="en-US" baseline="0" dirty="0" smtClean="0"/>
              <a:t> till en </a:t>
            </a:r>
            <a:r>
              <a:rPr lang="en-US" baseline="0" dirty="0" err="1" smtClean="0"/>
              <a:t>konsument</a:t>
            </a:r>
            <a:r>
              <a:rPr lang="en-US" baseline="0" dirty="0" smtClean="0"/>
              <a:t>.</a:t>
            </a:r>
          </a:p>
          <a:p>
            <a:endParaRPr lang="en-US" baseline="0" dirty="0" smtClean="0"/>
          </a:p>
          <a:p>
            <a:r>
              <a:rPr lang="en-US" baseline="0" dirty="0" smtClean="0"/>
              <a:t>Vid </a:t>
            </a:r>
            <a:r>
              <a:rPr lang="en-US" baseline="0" dirty="0" err="1" smtClean="0"/>
              <a:t>replicering</a:t>
            </a:r>
            <a:r>
              <a:rPr lang="en-US" baseline="0" dirty="0" smtClean="0"/>
              <a:t> </a:t>
            </a:r>
            <a:r>
              <a:rPr lang="en-US" baseline="0" dirty="0" err="1" smtClean="0"/>
              <a:t>så</a:t>
            </a:r>
            <a:r>
              <a:rPr lang="en-US" baseline="0" dirty="0" smtClean="0"/>
              <a:t> </a:t>
            </a:r>
            <a:r>
              <a:rPr lang="en-US" baseline="0" dirty="0" err="1" smtClean="0"/>
              <a:t>får</a:t>
            </a:r>
            <a:r>
              <a:rPr lang="en-US" baseline="0" dirty="0" smtClean="0"/>
              <a:t> </a:t>
            </a:r>
            <a:r>
              <a:rPr lang="en-US" baseline="0" dirty="0" err="1" smtClean="0"/>
              <a:t>varje</a:t>
            </a:r>
            <a:r>
              <a:rPr lang="en-US" baseline="0" dirty="0" smtClean="0"/>
              <a:t> </a:t>
            </a:r>
            <a:r>
              <a:rPr lang="en-US" baseline="0" dirty="0" err="1" smtClean="0"/>
              <a:t>replika</a:t>
            </a:r>
            <a:r>
              <a:rPr lang="en-US" baseline="0" dirty="0" smtClean="0"/>
              <a:t> </a:t>
            </a:r>
            <a:r>
              <a:rPr lang="en-US" baseline="0" dirty="0" err="1" smtClean="0"/>
              <a:t>samma</a:t>
            </a:r>
            <a:r>
              <a:rPr lang="en-US" baseline="0" dirty="0" smtClean="0"/>
              <a:t> input. </a:t>
            </a:r>
            <a:r>
              <a:rPr lang="en-US" baseline="0" dirty="0" err="1" smtClean="0"/>
              <a:t>Replikorna</a:t>
            </a:r>
            <a:r>
              <a:rPr lang="en-US" baseline="0" dirty="0" smtClean="0"/>
              <a:t> </a:t>
            </a:r>
            <a:r>
              <a:rPr lang="en-US" baseline="0" dirty="0" err="1" smtClean="0"/>
              <a:t>kan</a:t>
            </a:r>
            <a:r>
              <a:rPr lang="en-US" baseline="0" dirty="0" smtClean="0"/>
              <a:t> dock </a:t>
            </a:r>
            <a:r>
              <a:rPr lang="en-US" baseline="0" dirty="0" err="1" smtClean="0"/>
              <a:t>vara</a:t>
            </a:r>
            <a:r>
              <a:rPr lang="en-US" baseline="0" dirty="0" smtClean="0"/>
              <a:t> lite I </a:t>
            </a:r>
            <a:r>
              <a:rPr lang="en-US" baseline="0" dirty="0" err="1" smtClean="0"/>
              <a:t>ofas</a:t>
            </a:r>
            <a:r>
              <a:rPr lang="en-US" baseline="0" dirty="0" smtClean="0"/>
              <a:t>, men timing issues </a:t>
            </a:r>
            <a:r>
              <a:rPr lang="en-US" baseline="0" dirty="0" err="1" smtClean="0"/>
              <a:t>undvikes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anta </a:t>
            </a:r>
            <a:r>
              <a:rPr lang="en-US" baseline="0" dirty="0" err="1" smtClean="0"/>
              <a:t>att</a:t>
            </a:r>
            <a:r>
              <a:rPr lang="en-US" baseline="0" dirty="0" smtClean="0"/>
              <a:t> </a:t>
            </a:r>
            <a:r>
              <a:rPr lang="en-US" baseline="0" dirty="0" err="1" smtClean="0"/>
              <a:t>replikorna</a:t>
            </a:r>
            <a:r>
              <a:rPr lang="en-US" baseline="0" dirty="0" smtClean="0"/>
              <a:t> </a:t>
            </a:r>
            <a:r>
              <a:rPr lang="en-US" baseline="0" dirty="0" err="1" smtClean="0"/>
              <a:t>inte</a:t>
            </a:r>
            <a:r>
              <a:rPr lang="en-US" baseline="0" dirty="0" smtClean="0"/>
              <a:t> </a:t>
            </a:r>
            <a:r>
              <a:rPr lang="en-US" baseline="0" dirty="0" err="1" smtClean="0"/>
              <a:t>gör</a:t>
            </a:r>
            <a:r>
              <a:rPr lang="en-US" baseline="0" dirty="0" smtClean="0"/>
              <a:t> </a:t>
            </a:r>
            <a:r>
              <a:rPr lang="en-US" baseline="0" dirty="0" err="1" smtClean="0"/>
              <a:t>några</a:t>
            </a:r>
            <a:r>
              <a:rPr lang="en-US" baseline="0" dirty="0" smtClean="0"/>
              <a:t> </a:t>
            </a:r>
            <a:r>
              <a:rPr lang="en-US" baseline="0" dirty="0" err="1" smtClean="0"/>
              <a:t>externa</a:t>
            </a:r>
            <a:r>
              <a:rPr lang="en-US" baseline="0" dirty="0" smtClean="0"/>
              <a:t> requests </a:t>
            </a:r>
            <a:r>
              <a:rPr lang="en-US" baseline="0" dirty="0" err="1" smtClean="0"/>
              <a:t>där</a:t>
            </a:r>
            <a:r>
              <a:rPr lang="en-US" baseline="0" dirty="0" smtClean="0"/>
              <a:t> </a:t>
            </a:r>
            <a:r>
              <a:rPr lang="en-US" baseline="0" dirty="0" err="1" smtClean="0"/>
              <a:t>resultatet</a:t>
            </a:r>
            <a:r>
              <a:rPr lang="en-US" baseline="0" dirty="0" smtClean="0"/>
              <a:t> </a:t>
            </a:r>
            <a:r>
              <a:rPr lang="en-US" baseline="0" dirty="0" err="1" smtClean="0"/>
              <a:t>påverkas</a:t>
            </a:r>
            <a:r>
              <a:rPr lang="en-US" baseline="0" dirty="0" smtClean="0"/>
              <a:t> </a:t>
            </a:r>
            <a:r>
              <a:rPr lang="en-US" baseline="0" dirty="0" err="1" smtClean="0"/>
              <a:t>av</a:t>
            </a:r>
            <a:r>
              <a:rPr lang="en-US" baseline="0" dirty="0" smtClean="0"/>
              <a:t> </a:t>
            </a:r>
            <a:r>
              <a:rPr lang="en-US" baseline="0" dirty="0" err="1" smtClean="0"/>
              <a:t>när</a:t>
            </a:r>
            <a:r>
              <a:rPr lang="en-US" baseline="0" dirty="0" smtClean="0"/>
              <a:t> </a:t>
            </a:r>
            <a:r>
              <a:rPr lang="en-US" baseline="0" dirty="0" err="1" smtClean="0"/>
              <a:t>requestet</a:t>
            </a:r>
            <a:r>
              <a:rPr lang="en-US" baseline="0" dirty="0" smtClean="0"/>
              <a:t> </a:t>
            </a:r>
            <a:r>
              <a:rPr lang="en-US" baseline="0" dirty="0" err="1" smtClean="0"/>
              <a:t>gjordes</a:t>
            </a:r>
            <a:r>
              <a:rPr lang="en-US" baseline="0" dirty="0" smtClean="0"/>
              <a:t>. Vi </a:t>
            </a:r>
            <a:r>
              <a:rPr lang="en-US" baseline="0" dirty="0" err="1" smtClean="0"/>
              <a:t>antar</a:t>
            </a:r>
            <a:r>
              <a:rPr lang="en-US" baseline="0" dirty="0" smtClean="0"/>
              <a:t> </a:t>
            </a:r>
            <a:r>
              <a:rPr lang="en-US" baseline="0" dirty="0" err="1" smtClean="0"/>
              <a:t>alltså</a:t>
            </a:r>
            <a:r>
              <a:rPr lang="en-US" baseline="0" dirty="0" smtClean="0"/>
              <a:t> </a:t>
            </a:r>
            <a:r>
              <a:rPr lang="en-US" baseline="0" dirty="0" err="1" smtClean="0"/>
              <a:t>deterministiska</a:t>
            </a:r>
            <a:r>
              <a:rPr lang="en-US" baseline="0" dirty="0" smtClean="0"/>
              <a:t> </a:t>
            </a:r>
            <a:r>
              <a:rPr lang="en-US" baseline="0" dirty="0" err="1" smtClean="0"/>
              <a:t>beräkningar</a:t>
            </a:r>
            <a:r>
              <a:rPr lang="en-US" baseline="0" dirty="0" smtClean="0"/>
              <a:t> </a:t>
            </a:r>
            <a:r>
              <a:rPr lang="en-US" baseline="0" dirty="0" err="1" smtClean="0"/>
              <a:t>av</a:t>
            </a:r>
            <a:r>
              <a:rPr lang="en-US" baseline="0" dirty="0" smtClean="0"/>
              <a:t> </a:t>
            </a:r>
            <a:r>
              <a:rPr lang="en-US" baseline="0" dirty="0" err="1" smtClean="0"/>
              <a:t>inputen</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förutsatt</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replikor</a:t>
            </a:r>
            <a:r>
              <a:rPr lang="en-US" baseline="0" dirty="0" smtClean="0"/>
              <a:t> </a:t>
            </a:r>
            <a:r>
              <a:rPr lang="en-US" baseline="0" dirty="0" err="1" smtClean="0"/>
              <a:t>får</a:t>
            </a:r>
            <a:r>
              <a:rPr lang="en-US" baseline="0" dirty="0" smtClean="0"/>
              <a:t> </a:t>
            </a:r>
            <a:r>
              <a:rPr lang="en-US" baseline="0" dirty="0" err="1" smtClean="0"/>
              <a:t>samma</a:t>
            </a:r>
            <a:r>
              <a:rPr lang="en-US" baseline="0" dirty="0" smtClean="0"/>
              <a:t> input,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samma</a:t>
            </a:r>
            <a:r>
              <a:rPr lang="en-US" baseline="0" dirty="0" smtClean="0"/>
              <a:t> </a:t>
            </a:r>
            <a:r>
              <a:rPr lang="en-US" baseline="0" dirty="0" err="1" smtClean="0"/>
              <a:t>resultat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a:t>
            </a:fld>
            <a:endParaRPr lang="en-US"/>
          </a:p>
        </p:txBody>
      </p:sp>
    </p:spTree>
    <p:extLst>
      <p:ext uri="{BB962C8B-B14F-4D97-AF65-F5344CB8AC3E}">
        <p14:creationId xmlns:p14="http://schemas.microsoft.com/office/powerpoint/2010/main" val="9814346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visa </a:t>
            </a:r>
            <a:r>
              <a:rPr lang="en-US" dirty="0" err="1" smtClean="0"/>
              <a:t>att</a:t>
            </a:r>
            <a:r>
              <a:rPr lang="en-US" dirty="0" smtClean="0"/>
              <a:t> den </a:t>
            </a:r>
            <a:r>
              <a:rPr lang="en-US" dirty="0" err="1" smtClean="0"/>
              <a:t>önskade</a:t>
            </a:r>
            <a:r>
              <a:rPr lang="en-US" dirty="0" smtClean="0"/>
              <a:t> </a:t>
            </a:r>
            <a:r>
              <a:rPr lang="en-US" dirty="0" err="1" smtClean="0"/>
              <a:t>tillförlitlighetsnivån</a:t>
            </a:r>
            <a:r>
              <a:rPr lang="en-US" baseline="0" dirty="0" smtClean="0"/>
              <a:t> </a:t>
            </a:r>
            <a:r>
              <a:rPr lang="en-US" baseline="0" dirty="0" err="1" smtClean="0"/>
              <a:t>uppfylldes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så</a:t>
            </a:r>
            <a:r>
              <a:rPr lang="en-US" baseline="0" dirty="0" smtClean="0"/>
              <a:t> </a:t>
            </a:r>
            <a:r>
              <a:rPr lang="en-US" baseline="0" dirty="0" err="1" smtClean="0"/>
              <a:t>startades</a:t>
            </a:r>
            <a:r>
              <a:rPr lang="en-US" baseline="0" dirty="0" smtClean="0"/>
              <a:t> en runtime </a:t>
            </a:r>
            <a:r>
              <a:rPr lang="en-US" baseline="0" dirty="0" err="1" smtClean="0"/>
              <a:t>på</a:t>
            </a:r>
            <a:r>
              <a:rPr lang="en-US" baseline="0" dirty="0" smtClean="0"/>
              <a:t> </a:t>
            </a:r>
            <a:r>
              <a:rPr lang="en-US" baseline="0" dirty="0" err="1" smtClean="0"/>
              <a:t>varje</a:t>
            </a:r>
            <a:r>
              <a:rPr lang="en-US" baseline="0" dirty="0" smtClean="0"/>
              <a:t> server </a:t>
            </a:r>
            <a:r>
              <a:rPr lang="en-US" baseline="0" dirty="0" err="1" smtClean="0"/>
              <a:t>och</a:t>
            </a:r>
            <a:r>
              <a:rPr lang="en-US" baseline="0" dirty="0" smtClean="0"/>
              <a:t> MTBF </a:t>
            </a:r>
            <a:r>
              <a:rPr lang="en-US" baseline="0" dirty="0" err="1" smtClean="0"/>
              <a:t>för</a:t>
            </a:r>
            <a:r>
              <a:rPr lang="en-US" baseline="0" dirty="0" smtClean="0"/>
              <a:t> </a:t>
            </a:r>
            <a:r>
              <a:rPr lang="en-US" baseline="0" dirty="0" err="1" smtClean="0"/>
              <a:t>varje</a:t>
            </a:r>
            <a:r>
              <a:rPr lang="en-US" baseline="0" dirty="0" smtClean="0"/>
              <a:t> runtime </a:t>
            </a:r>
            <a:r>
              <a:rPr lang="en-US" baseline="0" dirty="0" err="1" smtClean="0"/>
              <a:t>var</a:t>
            </a:r>
            <a:r>
              <a:rPr lang="en-US" baseline="0" dirty="0" smtClean="0"/>
              <a:t> </a:t>
            </a:r>
            <a:r>
              <a:rPr lang="en-US" baseline="0" dirty="0" err="1" smtClean="0"/>
              <a:t>satt</a:t>
            </a:r>
            <a:r>
              <a:rPr lang="en-US" baseline="0" dirty="0" smtClean="0"/>
              <a:t> till 20 </a:t>
            </a:r>
            <a:r>
              <a:rPr lang="en-US" baseline="0" dirty="0" err="1" smtClean="0"/>
              <a:t>sekunder</a:t>
            </a:r>
            <a:r>
              <a:rPr lang="en-US" baseline="0" dirty="0" smtClean="0"/>
              <a:t>.</a:t>
            </a:r>
          </a:p>
          <a:p>
            <a:endParaRPr lang="en-US" baseline="0" dirty="0" smtClean="0"/>
          </a:p>
          <a:p>
            <a:r>
              <a:rPr lang="en-US" baseline="0" dirty="0" smtClean="0"/>
              <a:t>Den </a:t>
            </a:r>
            <a:r>
              <a:rPr lang="en-US" baseline="0" dirty="0" err="1" smtClean="0"/>
              <a:t>önskade</a:t>
            </a:r>
            <a:r>
              <a:rPr lang="en-US" baseline="0" dirty="0" smtClean="0"/>
              <a:t> </a:t>
            </a:r>
            <a:r>
              <a:rPr lang="en-US" baseline="0" dirty="0" err="1" smtClean="0"/>
              <a:t>tillförlitlighetsnivån</a:t>
            </a:r>
            <a:r>
              <a:rPr lang="en-US" baseline="0" dirty="0" smtClean="0"/>
              <a:t> </a:t>
            </a:r>
            <a:r>
              <a:rPr lang="en-US" baseline="0" dirty="0" err="1" smtClean="0"/>
              <a:t>var</a:t>
            </a:r>
            <a:r>
              <a:rPr lang="en-US" baseline="0" dirty="0" smtClean="0"/>
              <a:t> 0.98.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ett</a:t>
            </a:r>
            <a:r>
              <a:rPr lang="en-US" baseline="0" dirty="0" smtClean="0"/>
              <a:t> failure plus </a:t>
            </a:r>
            <a:r>
              <a:rPr lang="en-US" baseline="0" dirty="0" err="1" smtClean="0"/>
              <a:t>replicera</a:t>
            </a:r>
            <a:r>
              <a:rPr lang="en-US" baseline="0" dirty="0" smtClean="0"/>
              <a:t> en </a:t>
            </a:r>
            <a:r>
              <a:rPr lang="en-US" baseline="0" dirty="0" err="1" smtClean="0"/>
              <a:t>aktor</a:t>
            </a:r>
            <a:r>
              <a:rPr lang="en-US" baseline="0" dirty="0" smtClean="0"/>
              <a:t> </a:t>
            </a:r>
            <a:r>
              <a:rPr lang="en-US" baseline="0" dirty="0" err="1" smtClean="0"/>
              <a:t>var</a:t>
            </a:r>
            <a:r>
              <a:rPr lang="en-US" baseline="0" dirty="0" smtClean="0"/>
              <a:t> I </a:t>
            </a:r>
            <a:r>
              <a:rPr lang="en-US" baseline="0" dirty="0" err="1" smtClean="0"/>
              <a:t>snitt</a:t>
            </a:r>
            <a:r>
              <a:rPr lang="en-US" baseline="0" dirty="0" smtClean="0"/>
              <a:t> (95</a:t>
            </a:r>
            <a:r>
              <a:rPr lang="en-US" baseline="30000" dirty="0" smtClean="0"/>
              <a:t>th</a:t>
            </a:r>
            <a:r>
              <a:rPr lang="en-US" baseline="0" dirty="0" smtClean="0"/>
              <a:t> </a:t>
            </a:r>
            <a:r>
              <a:rPr lang="en-US" baseline="0" dirty="0" err="1" smtClean="0"/>
              <a:t>värdet</a:t>
            </a:r>
            <a:r>
              <a:rPr lang="en-US" baseline="0" dirty="0" smtClean="0"/>
              <a:t> </a:t>
            </a:r>
            <a:r>
              <a:rPr lang="en-US" baseline="0" dirty="0" err="1" smtClean="0"/>
              <a:t>var</a:t>
            </a:r>
            <a:r>
              <a:rPr lang="en-US" baseline="0" dirty="0" smtClean="0"/>
              <a:t> I </a:t>
            </a:r>
            <a:r>
              <a:rPr lang="en-US" baseline="0" dirty="0" err="1" smtClean="0"/>
              <a:t>snitt</a:t>
            </a:r>
            <a:r>
              <a:rPr lang="is-IS" baseline="0" dirty="0" smtClean="0"/>
              <a:t>…) 530 ms.</a:t>
            </a:r>
          </a:p>
          <a:p>
            <a:endParaRPr lang="is-IS" baseline="0" dirty="0" smtClean="0"/>
          </a:p>
          <a:p>
            <a:r>
              <a:rPr lang="is-IS" baseline="0" dirty="0" smtClean="0"/>
              <a:t>Som ni ser då så krävs det två replikor för att nå den önskade nivån.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61</a:t>
            </a:fld>
            <a:endParaRPr lang="en-US"/>
          </a:p>
        </p:txBody>
      </p:sp>
    </p:spTree>
    <p:extLst>
      <p:ext uri="{BB962C8B-B14F-4D97-AF65-F5344CB8AC3E}">
        <p14:creationId xmlns:p14="http://schemas.microsoft.com/office/powerpoint/2010/main" val="19244330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resultatet</a:t>
            </a:r>
            <a:r>
              <a:rPr lang="en-US" dirty="0" smtClean="0"/>
              <a:t>. </a:t>
            </a:r>
            <a:r>
              <a:rPr lang="en-US" dirty="0" err="1" smtClean="0"/>
              <a:t>Experimentet</a:t>
            </a:r>
            <a:r>
              <a:rPr lang="en-US" dirty="0" smtClean="0"/>
              <a:t> </a:t>
            </a:r>
            <a:r>
              <a:rPr lang="en-US" dirty="0" err="1" smtClean="0"/>
              <a:t>körde</a:t>
            </a:r>
            <a:r>
              <a:rPr lang="en-US" dirty="0" smtClean="0"/>
              <a:t> I 5 </a:t>
            </a:r>
            <a:r>
              <a:rPr lang="en-US" dirty="0" err="1" smtClean="0"/>
              <a:t>minuter</a:t>
            </a:r>
            <a:r>
              <a:rPr lang="en-US" dirty="0" smtClean="0"/>
              <a:t>. </a:t>
            </a:r>
          </a:p>
          <a:p>
            <a:endParaRPr lang="en-US" dirty="0" smtClean="0"/>
          </a:p>
          <a:p>
            <a:r>
              <a:rPr lang="en-US" dirty="0" smtClean="0"/>
              <a:t>I</a:t>
            </a:r>
            <a:r>
              <a:rPr lang="en-US" baseline="0" dirty="0" smtClean="0"/>
              <a:t> </a:t>
            </a:r>
            <a:r>
              <a:rPr lang="en-US" baseline="0" dirty="0" err="1" smtClean="0"/>
              <a:t>början</a:t>
            </a:r>
            <a:r>
              <a:rPr lang="en-US" baseline="0" dirty="0" smtClean="0"/>
              <a:t> </a:t>
            </a:r>
            <a:r>
              <a:rPr lang="en-US" baseline="0" dirty="0" err="1" smtClean="0"/>
              <a:t>av</a:t>
            </a:r>
            <a:r>
              <a:rPr lang="en-US" baseline="0" dirty="0" smtClean="0"/>
              <a:t> </a:t>
            </a:r>
            <a:r>
              <a:rPr lang="en-US" baseline="0" dirty="0" err="1" smtClean="0"/>
              <a:t>grafen</a:t>
            </a:r>
            <a:r>
              <a:rPr lang="en-US" baseline="0" dirty="0" smtClean="0"/>
              <a:t> </a:t>
            </a:r>
            <a:r>
              <a:rPr lang="en-US" baseline="0" dirty="0" err="1" smtClean="0"/>
              <a:t>tycks</a:t>
            </a:r>
            <a:r>
              <a:rPr lang="en-US" baseline="0" dirty="0" smtClean="0"/>
              <a:t> </a:t>
            </a:r>
            <a:r>
              <a:rPr lang="en-US" baseline="0" dirty="0" err="1" smtClean="0"/>
              <a:t>nivån</a:t>
            </a:r>
            <a:r>
              <a:rPr lang="en-US" baseline="0" dirty="0" smtClean="0"/>
              <a:t> </a:t>
            </a:r>
            <a:r>
              <a:rPr lang="en-US" baseline="0" dirty="0" err="1" smtClean="0"/>
              <a:t>vara</a:t>
            </a:r>
            <a:r>
              <a:rPr lang="en-US" baseline="0" dirty="0" smtClean="0"/>
              <a:t> </a:t>
            </a:r>
            <a:r>
              <a:rPr lang="en-US" baseline="0" dirty="0" err="1" smtClean="0"/>
              <a:t>ganska</a:t>
            </a:r>
            <a:r>
              <a:rPr lang="en-US" baseline="0" dirty="0" smtClean="0"/>
              <a:t> </a:t>
            </a:r>
            <a:r>
              <a:rPr lang="en-US" baseline="0" dirty="0" err="1" smtClean="0"/>
              <a:t>låg</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DEFAULT </a:t>
            </a:r>
            <a:r>
              <a:rPr lang="en-US" baseline="0" dirty="0" err="1" smtClean="0"/>
              <a:t>värdet</a:t>
            </a:r>
            <a:r>
              <a:rPr lang="en-US" baseline="0" dirty="0" smtClean="0"/>
              <a:t> </a:t>
            </a:r>
            <a:r>
              <a:rPr lang="en-US" baseline="0" dirty="0" err="1" smtClean="0"/>
              <a:t>använts</a:t>
            </a:r>
            <a:r>
              <a:rPr lang="en-US" baseline="0" dirty="0" smtClean="0"/>
              <a:t> </a:t>
            </a:r>
            <a:r>
              <a:rPr lang="en-US" baseline="0" dirty="0" err="1" smtClean="0"/>
              <a:t>för</a:t>
            </a:r>
            <a:r>
              <a:rPr lang="en-US" baseline="0" dirty="0" smtClean="0"/>
              <a:t> </a:t>
            </a:r>
            <a:r>
              <a:rPr lang="en-US" baseline="0" dirty="0" err="1" smtClean="0"/>
              <a:t>både</a:t>
            </a:r>
            <a:r>
              <a:rPr lang="en-US" baseline="0" dirty="0" smtClean="0"/>
              <a:t> </a:t>
            </a:r>
            <a:r>
              <a:rPr lang="en-US" baseline="0" dirty="0" err="1" smtClean="0"/>
              <a:t>replicerings</a:t>
            </a:r>
            <a:r>
              <a:rPr lang="en-US" baseline="0" dirty="0" smtClean="0"/>
              <a:t> </a:t>
            </a:r>
            <a:r>
              <a:rPr lang="en-US" baseline="0" dirty="0" err="1" smtClean="0"/>
              <a:t>tid</a:t>
            </a:r>
            <a:r>
              <a:rPr lang="en-US" baseline="0" dirty="0" smtClean="0"/>
              <a:t> </a:t>
            </a:r>
            <a:r>
              <a:rPr lang="en-US" baseline="0" dirty="0" err="1" smtClean="0"/>
              <a:t>samt</a:t>
            </a:r>
            <a:r>
              <a:rPr lang="en-US" baseline="0" dirty="0" smtClean="0"/>
              <a:t> MTBF </a:t>
            </a:r>
            <a:r>
              <a:rPr lang="en-US" baseline="0" dirty="0" err="1" smtClean="0"/>
              <a:t>för</a:t>
            </a:r>
            <a:r>
              <a:rPr lang="en-US" baseline="0" dirty="0" smtClean="0"/>
              <a:t> </a:t>
            </a:r>
            <a:r>
              <a:rPr lang="en-US" baseline="0" dirty="0" err="1" smtClean="0"/>
              <a:t>noderna</a:t>
            </a:r>
            <a:r>
              <a:rPr lang="en-US" baseline="0" dirty="0" smtClean="0"/>
              <a:t>.</a:t>
            </a:r>
          </a:p>
          <a:p>
            <a:endParaRPr lang="en-US" baseline="0" dirty="0" smtClean="0"/>
          </a:p>
          <a:p>
            <a:r>
              <a:rPr lang="en-US" baseline="0" dirty="0" err="1" smtClean="0"/>
              <a:t>När</a:t>
            </a:r>
            <a:r>
              <a:rPr lang="en-US" baseline="0" dirty="0" smtClean="0"/>
              <a:t> sedan </a:t>
            </a:r>
            <a:r>
              <a:rPr lang="en-US" baseline="0" dirty="0" err="1" smtClean="0"/>
              <a:t>noderna</a:t>
            </a:r>
            <a:r>
              <a:rPr lang="en-US" baseline="0" dirty="0" smtClean="0"/>
              <a:t> </a:t>
            </a:r>
            <a:r>
              <a:rPr lang="en-US" baseline="0" dirty="0" err="1" smtClean="0"/>
              <a:t>dött</a:t>
            </a:r>
            <a:r>
              <a:rPr lang="en-US" baseline="0" dirty="0" smtClean="0"/>
              <a:t> </a:t>
            </a:r>
            <a:r>
              <a:rPr lang="en-US" baseline="0" dirty="0" err="1" smtClean="0"/>
              <a:t>några</a:t>
            </a:r>
            <a:r>
              <a:rPr lang="en-US" baseline="0" dirty="0" smtClean="0"/>
              <a:t>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a:t>
            </a:r>
            <a:r>
              <a:rPr lang="en-US" baseline="0" dirty="0" err="1" smtClean="0"/>
              <a:t>systemet</a:t>
            </a:r>
            <a:r>
              <a:rPr lang="en-US" baseline="0" dirty="0" smtClean="0"/>
              <a:t> </a:t>
            </a:r>
            <a:r>
              <a:rPr lang="en-US" baseline="0" dirty="0" err="1" smtClean="0"/>
              <a:t>lärt</a:t>
            </a:r>
            <a:r>
              <a:rPr lang="en-US" baseline="0" dirty="0" smtClean="0"/>
              <a:t> sig </a:t>
            </a:r>
            <a:r>
              <a:rPr lang="en-US" baseline="0" dirty="0" err="1" smtClean="0"/>
              <a:t>att</a:t>
            </a:r>
            <a:r>
              <a:rPr lang="en-US" baseline="0" dirty="0" smtClean="0"/>
              <a:t> den </a:t>
            </a:r>
            <a:r>
              <a:rPr lang="en-US" baseline="0" dirty="0" err="1" smtClean="0"/>
              <a:t>faktiska</a:t>
            </a:r>
            <a:r>
              <a:rPr lang="en-US" baseline="0" dirty="0" smtClean="0"/>
              <a:t> MTBF </a:t>
            </a:r>
            <a:r>
              <a:rPr lang="en-US" baseline="0" dirty="0" err="1" smtClean="0"/>
              <a:t>är</a:t>
            </a:r>
            <a:r>
              <a:rPr lang="en-US" baseline="0" dirty="0" smtClean="0"/>
              <a:t> </a:t>
            </a:r>
            <a:r>
              <a:rPr lang="en-US" baseline="0" dirty="0" err="1" smtClean="0"/>
              <a:t>högre</a:t>
            </a:r>
            <a:r>
              <a:rPr lang="en-US" baseline="0" dirty="0" smtClean="0"/>
              <a:t>.</a:t>
            </a:r>
          </a:p>
          <a:p>
            <a:endParaRPr lang="en-US" baseline="0" dirty="0" smtClean="0"/>
          </a:p>
          <a:p>
            <a:r>
              <a:rPr lang="en-US" baseline="0" dirty="0" err="1" smtClean="0"/>
              <a:t>Varje</a:t>
            </a:r>
            <a:r>
              <a:rPr lang="en-US" baseline="0" dirty="0" smtClean="0"/>
              <a:t> </a:t>
            </a:r>
            <a:r>
              <a:rPr lang="en-US" baseline="0" dirty="0" err="1" smtClean="0"/>
              <a:t>dipp</a:t>
            </a:r>
            <a:r>
              <a:rPr lang="en-US" baseline="0" dirty="0" smtClean="0"/>
              <a:t> I </a:t>
            </a:r>
            <a:r>
              <a:rPr lang="en-US" baseline="0" dirty="0" err="1" smtClean="0"/>
              <a:t>nivån</a:t>
            </a:r>
            <a:r>
              <a:rPr lang="en-US" baseline="0" dirty="0" smtClean="0"/>
              <a:t> </a:t>
            </a:r>
            <a:r>
              <a:rPr lang="en-US" baseline="0" dirty="0" err="1" smtClean="0"/>
              <a:t>är</a:t>
            </a:r>
            <a:r>
              <a:rPr lang="en-US" baseline="0" dirty="0" smtClean="0"/>
              <a:t> sedan </a:t>
            </a:r>
            <a:r>
              <a:rPr lang="en-US" baseline="0" dirty="0" err="1" smtClean="0"/>
              <a:t>när</a:t>
            </a:r>
            <a:r>
              <a:rPr lang="en-US" baseline="0" dirty="0" smtClean="0"/>
              <a:t> en nod </a:t>
            </a:r>
            <a:r>
              <a:rPr lang="en-US" baseline="0" dirty="0" err="1" smtClean="0"/>
              <a:t>som</a:t>
            </a:r>
            <a:r>
              <a:rPr lang="en-US" baseline="0" dirty="0" smtClean="0"/>
              <a:t> hade en </a:t>
            </a:r>
            <a:r>
              <a:rPr lang="en-US" baseline="0" dirty="0" err="1" smtClean="0"/>
              <a:t>replika</a:t>
            </a:r>
            <a:r>
              <a:rPr lang="en-US" baseline="0" dirty="0" smtClean="0"/>
              <a:t> dog, </a:t>
            </a:r>
            <a:r>
              <a:rPr lang="en-US" baseline="0" dirty="0" err="1" smtClean="0"/>
              <a:t>och</a:t>
            </a:r>
            <a:r>
              <a:rPr lang="en-US" baseline="0" dirty="0" smtClean="0"/>
              <a:t> vi </a:t>
            </a:r>
            <a:r>
              <a:rPr lang="en-US" baseline="0" dirty="0" err="1" smtClean="0"/>
              <a:t>ser</a:t>
            </a:r>
            <a:r>
              <a:rPr lang="en-US" baseline="0" dirty="0" smtClean="0"/>
              <a:t> </a:t>
            </a:r>
            <a:r>
              <a:rPr lang="en-US" baseline="0" dirty="0" err="1" smtClean="0"/>
              <a:t>att</a:t>
            </a:r>
            <a:r>
              <a:rPr lang="en-US" baseline="0" dirty="0" smtClean="0"/>
              <a:t> den </a:t>
            </a:r>
            <a:r>
              <a:rPr lang="en-US" baseline="0" dirty="0" err="1" smtClean="0"/>
              <a:t>snabbt</a:t>
            </a:r>
            <a:r>
              <a:rPr lang="en-US" baseline="0" dirty="0" smtClean="0"/>
              <a:t> </a:t>
            </a:r>
            <a:r>
              <a:rPr lang="en-US" baseline="0" dirty="0" err="1" smtClean="0"/>
              <a:t>kommer</a:t>
            </a:r>
            <a:r>
              <a:rPr lang="en-US" baseline="0" dirty="0" smtClean="0"/>
              <a:t> </a:t>
            </a:r>
            <a:r>
              <a:rPr lang="en-US" baseline="0" dirty="0" err="1" smtClean="0"/>
              <a:t>upp</a:t>
            </a:r>
            <a:r>
              <a:rPr lang="en-US" baseline="0" dirty="0" smtClean="0"/>
              <a:t> </a:t>
            </a:r>
            <a:r>
              <a:rPr lang="en-US" baseline="0" dirty="0" err="1" smtClean="0"/>
              <a:t>över</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igen</a:t>
            </a:r>
            <a:r>
              <a:rPr lang="en-US" baseline="0" dirty="0" smtClean="0"/>
              <a:t>.</a:t>
            </a:r>
          </a:p>
          <a:p>
            <a:endParaRPr lang="en-US" baseline="0" dirty="0" smtClean="0"/>
          </a:p>
          <a:p>
            <a:r>
              <a:rPr lang="en-US" baseline="0" dirty="0" smtClean="0"/>
              <a:t>Man </a:t>
            </a:r>
            <a:r>
              <a:rPr lang="en-US" baseline="0" dirty="0" err="1" smtClean="0"/>
              <a:t>ser</a:t>
            </a:r>
            <a:r>
              <a:rPr lang="en-US" baseline="0" dirty="0" smtClean="0"/>
              <a:t> </a:t>
            </a:r>
            <a:r>
              <a:rPr lang="en-US" baseline="0" dirty="0" err="1" smtClean="0"/>
              <a:t>även</a:t>
            </a:r>
            <a:r>
              <a:rPr lang="en-US" baseline="0" dirty="0" smtClean="0"/>
              <a:t> en </a:t>
            </a:r>
            <a:r>
              <a:rPr lang="en-US" baseline="0" dirty="0" err="1" smtClean="0"/>
              <a:t>liten</a:t>
            </a:r>
            <a:r>
              <a:rPr lang="en-US" baseline="0" dirty="0" smtClean="0"/>
              <a:t> peak </a:t>
            </a:r>
            <a:r>
              <a:rPr lang="en-US" baseline="0" dirty="0" err="1" smtClean="0"/>
              <a:t>efter</a:t>
            </a:r>
            <a:r>
              <a:rPr lang="en-US" baseline="0" dirty="0" smtClean="0"/>
              <a:t> </a:t>
            </a:r>
            <a:r>
              <a:rPr lang="en-US" baseline="0" dirty="0" err="1" smtClean="0"/>
              <a:t>ungefär</a:t>
            </a:r>
            <a:r>
              <a:rPr lang="en-US" baseline="0" dirty="0" smtClean="0"/>
              <a:t> 80 </a:t>
            </a:r>
            <a:r>
              <a:rPr lang="en-US" baseline="0" dirty="0" err="1" smtClean="0"/>
              <a:t>sek</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antagligen</a:t>
            </a:r>
            <a:r>
              <a:rPr lang="en-US" baseline="0" dirty="0" smtClean="0"/>
              <a:t> </a:t>
            </a:r>
            <a:r>
              <a:rPr lang="en-US" baseline="0" dirty="0" err="1" smtClean="0"/>
              <a:t>när</a:t>
            </a:r>
            <a:r>
              <a:rPr lang="en-US" baseline="0" dirty="0" smtClean="0"/>
              <a:t> den </a:t>
            </a:r>
            <a:r>
              <a:rPr lang="en-US" baseline="0" dirty="0" err="1" smtClean="0"/>
              <a:t>flyttar</a:t>
            </a:r>
            <a:r>
              <a:rPr lang="en-US" baseline="0" dirty="0" smtClean="0"/>
              <a:t> en </a:t>
            </a:r>
            <a:r>
              <a:rPr lang="en-US" baseline="0" dirty="0" err="1" smtClean="0"/>
              <a:t>replika</a:t>
            </a:r>
            <a:r>
              <a:rPr lang="en-US" baseline="0" dirty="0" smtClean="0"/>
              <a:t> till en </a:t>
            </a:r>
            <a:r>
              <a:rPr lang="en-US" baseline="0" dirty="0" err="1" smtClean="0"/>
              <a:t>mer</a:t>
            </a:r>
            <a:r>
              <a:rPr lang="en-US" baseline="0" dirty="0" smtClean="0"/>
              <a:t> </a:t>
            </a:r>
            <a:r>
              <a:rPr lang="en-US" baseline="0" dirty="0" err="1" smtClean="0"/>
              <a:t>tillförlitlig</a:t>
            </a:r>
            <a:r>
              <a:rPr lang="en-US" baseline="0" dirty="0" smtClean="0"/>
              <a:t> nod.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62</a:t>
            </a:fld>
            <a:endParaRPr lang="en-US"/>
          </a:p>
        </p:txBody>
      </p:sp>
    </p:spTree>
    <p:extLst>
      <p:ext uri="{BB962C8B-B14F-4D97-AF65-F5344CB8AC3E}">
        <p14:creationId xmlns:p14="http://schemas.microsoft.com/office/powerpoint/2010/main" val="9360832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visa </a:t>
            </a:r>
            <a:r>
              <a:rPr lang="en-US" baseline="0" dirty="0" err="1" smtClean="0"/>
              <a:t>att</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väljs</a:t>
            </a:r>
            <a:r>
              <a:rPr lang="en-US" baseline="0" dirty="0" smtClean="0"/>
              <a:t>, </a:t>
            </a:r>
            <a:r>
              <a:rPr lang="en-US" baseline="0" dirty="0" err="1" smtClean="0"/>
              <a:t>så</a:t>
            </a:r>
            <a:r>
              <a:rPr lang="en-US" baseline="0" dirty="0" smtClean="0"/>
              <a:t> </a:t>
            </a:r>
            <a:r>
              <a:rPr lang="en-US" baseline="0" dirty="0" err="1" smtClean="0"/>
              <a:t>det</a:t>
            </a:r>
            <a:r>
              <a:rPr lang="en-US" baseline="0" dirty="0" smtClean="0"/>
              <a:t> </a:t>
            </a:r>
            <a:r>
              <a:rPr lang="en-US" baseline="0" dirty="0" err="1" smtClean="0"/>
              <a:t>olika</a:t>
            </a:r>
            <a:r>
              <a:rPr lang="en-US" baseline="0" dirty="0" smtClean="0"/>
              <a:t> MTBF till </a:t>
            </a:r>
            <a:r>
              <a:rPr lang="en-US" baseline="0" dirty="0" err="1" smtClean="0"/>
              <a:t>olika</a:t>
            </a:r>
            <a:r>
              <a:rPr lang="en-US" baseline="0" dirty="0" smtClean="0"/>
              <a:t> runtimes.</a:t>
            </a:r>
          </a:p>
          <a:p>
            <a:endParaRPr lang="en-US" baseline="0" dirty="0" smtClean="0"/>
          </a:p>
          <a:p>
            <a:r>
              <a:rPr lang="en-US" baseline="0" dirty="0" err="1" smtClean="0"/>
              <a:t>Totalt</a:t>
            </a:r>
            <a:r>
              <a:rPr lang="en-US" baseline="0" dirty="0" smtClean="0"/>
              <a:t> </a:t>
            </a:r>
            <a:r>
              <a:rPr lang="en-US" baseline="0" dirty="0" err="1" smtClean="0"/>
              <a:t>startades</a:t>
            </a:r>
            <a:r>
              <a:rPr lang="en-US" baseline="0" dirty="0" smtClean="0"/>
              <a:t> 10 runtimes.</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63</a:t>
            </a:fld>
            <a:endParaRPr lang="en-US"/>
          </a:p>
        </p:txBody>
      </p:sp>
    </p:spTree>
    <p:extLst>
      <p:ext uri="{BB962C8B-B14F-4D97-AF65-F5344CB8AC3E}">
        <p14:creationId xmlns:p14="http://schemas.microsoft.com/office/powerpoint/2010/main" val="3107865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Beroende</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olika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64</a:t>
            </a:fld>
            <a:endParaRPr lang="en-US"/>
          </a:p>
        </p:txBody>
      </p:sp>
    </p:spTree>
    <p:extLst>
      <p:ext uri="{BB962C8B-B14F-4D97-AF65-F5344CB8AC3E}">
        <p14:creationId xmlns:p14="http://schemas.microsoft.com/office/powerpoint/2010/main" val="5264801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att</a:t>
            </a:r>
            <a:r>
              <a:rPr lang="en-US" dirty="0" smtClean="0"/>
              <a:t> </a:t>
            </a:r>
            <a:r>
              <a:rPr lang="en-US" dirty="0" err="1" smtClean="0"/>
              <a:t>när</a:t>
            </a:r>
            <a:r>
              <a:rPr lang="en-US" dirty="0" smtClean="0"/>
              <a:t> system </a:t>
            </a:r>
            <a:r>
              <a:rPr lang="en-US" dirty="0" err="1" smtClean="0"/>
              <a:t>lärt</a:t>
            </a:r>
            <a:r>
              <a:rPr lang="en-US" baseline="0" dirty="0" smtClean="0"/>
              <a:t> sig </a:t>
            </a:r>
            <a:r>
              <a:rPr lang="en-US" baseline="0" dirty="0" err="1" smtClean="0"/>
              <a:t>att</a:t>
            </a:r>
            <a:r>
              <a:rPr lang="en-US" baseline="0" dirty="0" smtClean="0"/>
              <a:t> nod mark2, jerry1 </a:t>
            </a:r>
            <a:r>
              <a:rPr lang="en-US" baseline="0" dirty="0" err="1" smtClean="0"/>
              <a:t>och</a:t>
            </a:r>
            <a:r>
              <a:rPr lang="en-US" baseline="0" dirty="0" smtClean="0"/>
              <a:t> jerry2 </a:t>
            </a:r>
            <a:r>
              <a:rPr lang="en-US" baseline="0" dirty="0" err="1" smtClean="0"/>
              <a:t>är</a:t>
            </a:r>
            <a:r>
              <a:rPr lang="en-US" baseline="0" dirty="0" smtClean="0"/>
              <a:t> </a:t>
            </a:r>
            <a:r>
              <a:rPr lang="en-US" baseline="0" dirty="0" err="1" smtClean="0"/>
              <a:t>mest</a:t>
            </a:r>
            <a:r>
              <a:rPr lang="en-US" baseline="0" dirty="0" smtClean="0"/>
              <a:t> reliable,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att</a:t>
            </a:r>
            <a:r>
              <a:rPr lang="en-US" baseline="0" dirty="0" smtClean="0"/>
              <a:t> </a:t>
            </a:r>
            <a:r>
              <a:rPr lang="en-US" baseline="0" dirty="0" err="1" smtClean="0"/>
              <a:t>väljas</a:t>
            </a:r>
            <a:r>
              <a:rPr lang="en-US" baseline="0" dirty="0" smtClean="0"/>
              <a:t>, </a:t>
            </a:r>
            <a:r>
              <a:rPr lang="en-US" baseline="0" dirty="0" err="1" smtClean="0"/>
              <a:t>och</a:t>
            </a:r>
            <a:r>
              <a:rPr lang="en-US" baseline="0" dirty="0" smtClean="0"/>
              <a:t> </a:t>
            </a:r>
            <a:r>
              <a:rPr lang="en-US" baseline="0" dirty="0" err="1" smtClean="0"/>
              <a:t>gör</a:t>
            </a:r>
            <a:r>
              <a:rPr lang="en-US" baseline="0" dirty="0" smtClean="0"/>
              <a:t> de </a:t>
            </a:r>
            <a:r>
              <a:rPr lang="en-US" baseline="0" dirty="0" err="1" smtClean="0"/>
              <a:t>det</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det</a:t>
            </a:r>
            <a:r>
              <a:rPr lang="en-US" baseline="0" dirty="0" smtClean="0"/>
              <a:t> </a:t>
            </a:r>
            <a:r>
              <a:rPr lang="en-US" baseline="0" dirty="0" err="1" smtClean="0"/>
              <a:t>bara</a:t>
            </a:r>
            <a:r>
              <a:rPr lang="en-US" baseline="0" dirty="0" smtClean="0"/>
              <a:t> 2 </a:t>
            </a:r>
            <a:r>
              <a:rPr lang="en-US" baseline="0" dirty="0" err="1" smtClean="0"/>
              <a:t>replikor</a:t>
            </a:r>
            <a:r>
              <a:rPr lang="en-US" baseline="0" dirty="0" smtClean="0"/>
              <a:t>, </a:t>
            </a:r>
            <a:r>
              <a:rPr lang="en-US" baseline="0" dirty="0" err="1" smtClean="0"/>
              <a:t>medans</a:t>
            </a:r>
            <a:r>
              <a:rPr lang="en-US" baseline="0" dirty="0" smtClean="0"/>
              <a:t> </a:t>
            </a:r>
            <a:r>
              <a:rPr lang="en-US" baseline="0" dirty="0" err="1" smtClean="0"/>
              <a:t>det</a:t>
            </a:r>
            <a:r>
              <a:rPr lang="en-US" baseline="0" dirty="0" smtClean="0"/>
              <a:t> </a:t>
            </a:r>
            <a:r>
              <a:rPr lang="en-US" baseline="0" dirty="0" err="1" smtClean="0"/>
              <a:t>behövs</a:t>
            </a:r>
            <a:r>
              <a:rPr lang="en-US" baseline="0" dirty="0" smtClean="0"/>
              <a:t> 3 </a:t>
            </a:r>
            <a:r>
              <a:rPr lang="en-US" baseline="0" dirty="0" err="1" smtClean="0"/>
              <a:t>annars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65</a:t>
            </a:fld>
            <a:endParaRPr lang="en-US"/>
          </a:p>
        </p:txBody>
      </p:sp>
    </p:spTree>
    <p:extLst>
      <p:ext uri="{BB962C8B-B14F-4D97-AF65-F5344CB8AC3E}">
        <p14:creationId xmlns:p14="http://schemas.microsoft.com/office/powerpoint/2010/main" val="1821653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minst</a:t>
            </a:r>
            <a:r>
              <a:rPr lang="en-US" baseline="0" dirty="0" smtClean="0"/>
              <a:t> </a:t>
            </a:r>
            <a:r>
              <a:rPr lang="en-US" baseline="0" dirty="0" err="1" smtClean="0"/>
              <a:t>tillförlitliga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66</a:t>
            </a:fld>
            <a:endParaRPr lang="en-US"/>
          </a:p>
        </p:txBody>
      </p:sp>
    </p:spTree>
    <p:extLst>
      <p:ext uri="{BB962C8B-B14F-4D97-AF65-F5344CB8AC3E}">
        <p14:creationId xmlns:p14="http://schemas.microsoft.com/office/powerpoint/2010/main" val="6760869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näst</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67</a:t>
            </a:fld>
            <a:endParaRPr lang="en-US"/>
          </a:p>
        </p:txBody>
      </p:sp>
    </p:spTree>
    <p:extLst>
      <p:ext uri="{BB962C8B-B14F-4D97-AF65-F5344CB8AC3E}">
        <p14:creationId xmlns:p14="http://schemas.microsoft.com/office/powerpoint/2010/main" val="8533457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68</a:t>
            </a:fld>
            <a:endParaRPr lang="en-US"/>
          </a:p>
        </p:txBody>
      </p:sp>
    </p:spTree>
    <p:extLst>
      <p:ext uri="{BB962C8B-B14F-4D97-AF65-F5344CB8AC3E}">
        <p14:creationId xmlns:p14="http://schemas.microsoft.com/office/powerpoint/2010/main" val="1285637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Vanligen</a:t>
            </a:r>
            <a:r>
              <a:rPr lang="en-US" dirty="0" smtClean="0"/>
              <a:t> </a:t>
            </a:r>
            <a:r>
              <a:rPr lang="en-US" dirty="0" err="1" smtClean="0"/>
              <a:t>när</a:t>
            </a:r>
            <a:r>
              <a:rPr lang="en-US" baseline="0" dirty="0" smtClean="0"/>
              <a:t> man </a:t>
            </a:r>
            <a:r>
              <a:rPr lang="en-US" baseline="0" dirty="0" err="1" smtClean="0"/>
              <a:t>ska</a:t>
            </a:r>
            <a:r>
              <a:rPr lang="en-US" baseline="0" dirty="0" smtClean="0"/>
              <a:t> </a:t>
            </a:r>
            <a:r>
              <a:rPr lang="en-US" baseline="0" dirty="0" err="1" smtClean="0"/>
              <a:t>beskriva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fel</a:t>
            </a:r>
            <a:r>
              <a:rPr lang="en-US" baseline="0" dirty="0" smtClean="0"/>
              <a:t> </a:t>
            </a:r>
            <a:r>
              <a:rPr lang="en-US" baseline="0" dirty="0" err="1" smtClean="0"/>
              <a:t>beter</a:t>
            </a:r>
            <a:r>
              <a:rPr lang="en-US" baseline="0" dirty="0" smtClean="0"/>
              <a:t> sig </a:t>
            </a:r>
            <a:r>
              <a:rPr lang="en-US" baseline="0" dirty="0" err="1" smtClean="0"/>
              <a:t>så</a:t>
            </a:r>
            <a:r>
              <a:rPr lang="en-US" baseline="0" dirty="0" smtClean="0"/>
              <a:t> </a:t>
            </a:r>
            <a:r>
              <a:rPr lang="en-US" baseline="0" dirty="0" err="1" smtClean="0"/>
              <a:t>måste</a:t>
            </a:r>
            <a:r>
              <a:rPr lang="en-US" baseline="0" dirty="0" smtClean="0"/>
              <a:t> man </a:t>
            </a:r>
            <a:r>
              <a:rPr lang="en-US" baseline="0" dirty="0" err="1" smtClean="0"/>
              <a:t>göra</a:t>
            </a:r>
            <a:r>
              <a:rPr lang="en-US" baseline="0" dirty="0" smtClean="0"/>
              <a:t>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och</a:t>
            </a:r>
            <a:r>
              <a:rPr lang="en-US" baseline="0" dirty="0" smtClean="0"/>
              <a:t> </a:t>
            </a:r>
            <a:r>
              <a:rPr lang="en-US" baseline="0" dirty="0" err="1" smtClean="0"/>
              <a:t>antagande</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I </a:t>
            </a:r>
            <a:r>
              <a:rPr lang="en-US" baseline="0" dirty="0" err="1" smtClean="0"/>
              <a:t>princip</a:t>
            </a:r>
            <a:r>
              <a:rPr lang="en-US" baseline="0" dirty="0" smtClean="0"/>
              <a:t> </a:t>
            </a:r>
            <a:r>
              <a:rPr lang="en-US" baseline="0" dirty="0" err="1" smtClean="0"/>
              <a:t>är</a:t>
            </a:r>
            <a:r>
              <a:rPr lang="en-US" baseline="0" dirty="0" smtClean="0"/>
              <a:t> </a:t>
            </a:r>
            <a:r>
              <a:rPr lang="en-US" baseline="0" dirty="0" err="1" smtClean="0"/>
              <a:t>omöjligt</a:t>
            </a:r>
            <a:r>
              <a:rPr lang="en-US" baseline="0" dirty="0" smtClean="0"/>
              <a:t> </a:t>
            </a:r>
            <a:r>
              <a:rPr lang="en-US" baseline="0" dirty="0" err="1" smtClean="0"/>
              <a:t>att</a:t>
            </a:r>
            <a:r>
              <a:rPr lang="en-US" baseline="0" dirty="0" smtClean="0"/>
              <a:t> </a:t>
            </a:r>
            <a:r>
              <a:rPr lang="en-US" baseline="0" dirty="0" err="1" smtClean="0"/>
              <a:t>korrekt</a:t>
            </a:r>
            <a:r>
              <a:rPr lang="en-US" baseline="0" dirty="0" smtClean="0"/>
              <a:t> </a:t>
            </a:r>
            <a:r>
              <a:rPr lang="en-US" baseline="0" dirty="0" err="1" smtClean="0"/>
              <a:t>sätt</a:t>
            </a:r>
            <a:r>
              <a:rPr lang="en-US" baseline="0" dirty="0" smtClean="0"/>
              <a:t> </a:t>
            </a:r>
            <a:r>
              <a:rPr lang="en-US" baseline="0" dirty="0" err="1" smtClean="0"/>
              <a:t>modelera</a:t>
            </a:r>
            <a:r>
              <a:rPr lang="en-US" baseline="0" dirty="0" smtClean="0"/>
              <a:t> </a:t>
            </a:r>
            <a:r>
              <a:rPr lang="en-US" baseline="0" dirty="0" err="1" smtClean="0"/>
              <a:t>verkligen</a:t>
            </a:r>
            <a:r>
              <a:rPr lang="en-US" baseline="0" dirty="0" smtClean="0"/>
              <a:t> </a:t>
            </a:r>
            <a:r>
              <a:rPr lang="en-US" baseline="0" dirty="0" err="1" smtClean="0"/>
              <a:t>fel</a:t>
            </a:r>
            <a:r>
              <a:rPr lang="en-US" baseline="0" dirty="0" smtClean="0"/>
              <a:t> </a:t>
            </a:r>
            <a:r>
              <a:rPr lang="en-US" baseline="0" dirty="0" err="1" smtClean="0"/>
              <a:t>pga</a:t>
            </a:r>
            <a:r>
              <a:rPr lang="en-US" baseline="0" dirty="0" smtClean="0"/>
              <a:t> de </a:t>
            </a:r>
            <a:r>
              <a:rPr lang="en-US" baseline="0" dirty="0" err="1" smtClean="0"/>
              <a:t>många</a:t>
            </a:r>
            <a:r>
              <a:rPr lang="en-US" baseline="0" dirty="0" smtClean="0"/>
              <a:t> </a:t>
            </a:r>
            <a:r>
              <a:rPr lang="en-US" baseline="0" dirty="0" err="1" smtClean="0"/>
              <a:t>parameterar</a:t>
            </a:r>
            <a:r>
              <a:rPr lang="en-US" baseline="0" dirty="0" smtClean="0"/>
              <a:t> </a:t>
            </a:r>
            <a:r>
              <a:rPr lang="en-US" baseline="0" dirty="0" err="1" smtClean="0"/>
              <a:t>att</a:t>
            </a:r>
            <a:r>
              <a:rPr lang="en-US" baseline="0" dirty="0" smtClean="0"/>
              <a:t> ta </a:t>
            </a:r>
            <a:r>
              <a:rPr lang="en-US" baseline="0" dirty="0" err="1" smtClean="0"/>
              <a:t>hänsyn</a:t>
            </a:r>
            <a:r>
              <a:rPr lang="en-US" baseline="0" dirty="0" smtClean="0"/>
              <a:t> till.</a:t>
            </a:r>
          </a:p>
          <a:p>
            <a:endParaRPr lang="en-US" baseline="0" dirty="0" smtClean="0"/>
          </a:p>
          <a:p>
            <a:r>
              <a:rPr lang="en-US" baseline="0" dirty="0" smtClean="0"/>
              <a:t>I de </a:t>
            </a:r>
            <a:r>
              <a:rPr lang="en-US" baseline="0" dirty="0" err="1" smtClean="0"/>
              <a:t>tidigare</a:t>
            </a:r>
            <a:r>
              <a:rPr lang="en-US" baseline="0" dirty="0" smtClean="0"/>
              <a:t> </a:t>
            </a:r>
            <a:r>
              <a:rPr lang="en-US" baseline="0" dirty="0" err="1" smtClean="0"/>
              <a:t>arbeten</a:t>
            </a:r>
            <a:r>
              <a:rPr lang="en-US" baseline="0" dirty="0" smtClean="0"/>
              <a:t> vi </a:t>
            </a:r>
            <a:r>
              <a:rPr lang="en-US" baseline="0" dirty="0" err="1" smtClean="0"/>
              <a:t>har</a:t>
            </a:r>
            <a:r>
              <a:rPr lang="en-US" baseline="0" dirty="0" smtClean="0"/>
              <a:t> </a:t>
            </a:r>
            <a:r>
              <a:rPr lang="en-US" baseline="0" dirty="0" err="1" smtClean="0"/>
              <a:t>studerat</a:t>
            </a:r>
            <a:r>
              <a:rPr lang="en-US" baseline="0" dirty="0" smtClean="0"/>
              <a:t> </a:t>
            </a:r>
            <a:r>
              <a:rPr lang="en-US" baseline="0" dirty="0" err="1" smtClean="0"/>
              <a:t>så</a:t>
            </a:r>
            <a:r>
              <a:rPr lang="en-US" baseline="0" dirty="0" smtClean="0"/>
              <a:t> </a:t>
            </a:r>
            <a:r>
              <a:rPr lang="en-US" baseline="0" dirty="0" err="1" smtClean="0"/>
              <a:t>görs</a:t>
            </a:r>
            <a:r>
              <a:rPr lang="en-US" baseline="0" dirty="0" smtClean="0"/>
              <a:t> </a:t>
            </a:r>
            <a:r>
              <a:rPr lang="en-US" baseline="0" dirty="0" err="1" smtClean="0"/>
              <a:t>ofta</a:t>
            </a:r>
            <a:r>
              <a:rPr lang="en-US" baseline="0" dirty="0" smtClean="0"/>
              <a:t> </a:t>
            </a:r>
            <a:r>
              <a:rPr lang="en-US" baseline="0" dirty="0" err="1" smtClean="0"/>
              <a:t>antagande</a:t>
            </a:r>
            <a:r>
              <a:rPr lang="en-US" baseline="0" dirty="0" smtClean="0"/>
              <a:t> om</a:t>
            </a:r>
          </a:p>
          <a:p>
            <a:pPr marL="171450" indent="-171450">
              <a:buFontTx/>
              <a:buChar char="-"/>
            </a:pPr>
            <a:r>
              <a:rPr lang="en-US" baseline="0" dirty="0" err="1" smtClean="0"/>
              <a:t>Varje</a:t>
            </a:r>
            <a:r>
              <a:rPr lang="en-US" baseline="0" dirty="0" smtClean="0"/>
              <a:t> </a:t>
            </a:r>
            <a:r>
              <a:rPr lang="en-US" baseline="0" dirty="0" err="1" smtClean="0"/>
              <a:t>komponent</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operational </a:t>
            </a:r>
            <a:r>
              <a:rPr lang="en-US" baseline="0" dirty="0" err="1" smtClean="0"/>
              <a:t>eller</a:t>
            </a:r>
            <a:r>
              <a:rPr lang="en-US" baseline="0" dirty="0" smtClean="0"/>
              <a:t> </a:t>
            </a:r>
            <a:r>
              <a:rPr lang="en-US" baseline="0" dirty="0" err="1" smtClean="0"/>
              <a:t>död</a:t>
            </a:r>
            <a:endParaRPr lang="en-US" baseline="0" dirty="0" smtClean="0"/>
          </a:p>
          <a:p>
            <a:pPr marL="171450" indent="-171450">
              <a:buFontTx/>
              <a:buChar char="-"/>
            </a:pPr>
            <a:r>
              <a:rPr lang="en-US" baseline="0" dirty="0" err="1" smtClean="0"/>
              <a:t>Komponenter</a:t>
            </a:r>
            <a:r>
              <a:rPr lang="en-US" baseline="0" dirty="0" smtClean="0"/>
              <a:t> </a:t>
            </a:r>
            <a:r>
              <a:rPr lang="en-US" baseline="0" dirty="0" err="1" smtClean="0"/>
              <a:t>har</a:t>
            </a:r>
            <a:r>
              <a:rPr lang="en-US" baseline="0" dirty="0" smtClean="0"/>
              <a:t> </a:t>
            </a:r>
            <a:r>
              <a:rPr lang="en-US" baseline="0" dirty="0" err="1" smtClean="0"/>
              <a:t>konstanta</a:t>
            </a:r>
            <a:r>
              <a:rPr lang="en-US" baseline="0" dirty="0" smtClean="0"/>
              <a:t> </a:t>
            </a:r>
            <a:r>
              <a:rPr lang="en-US" baseline="0" dirty="0" err="1" smtClean="0"/>
              <a:t>felfrekvenser</a:t>
            </a:r>
            <a:r>
              <a:rPr lang="en-US" baseline="0" dirty="0" smtClean="0"/>
              <a:t>, </a:t>
            </a:r>
            <a:r>
              <a:rPr lang="en-US" baseline="0" dirty="0" err="1" smtClean="0"/>
              <a:t>och</a:t>
            </a:r>
            <a:r>
              <a:rPr lang="en-US" baseline="0" dirty="0" smtClean="0"/>
              <a:t> den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för</a:t>
            </a:r>
            <a:r>
              <a:rPr lang="en-US" baseline="0" dirty="0" smtClean="0"/>
              <a:t> </a:t>
            </a:r>
            <a:r>
              <a:rPr lang="en-US" baseline="0" dirty="0" err="1" smtClean="0"/>
              <a:t>alla</a:t>
            </a:r>
            <a:r>
              <a:rPr lang="en-US" baseline="0" dirty="0" smtClean="0"/>
              <a:t> </a:t>
            </a:r>
            <a:r>
              <a:rPr lang="en-US" baseline="0" dirty="0" err="1" smtClean="0"/>
              <a:t>komponenter</a:t>
            </a:r>
            <a:r>
              <a:rPr lang="en-US" baseline="0" dirty="0" smtClean="0"/>
              <a:t> </a:t>
            </a:r>
            <a:r>
              <a:rPr lang="en-US" baseline="0" dirty="0" err="1" smtClean="0"/>
              <a:t>och</a:t>
            </a:r>
            <a:r>
              <a:rPr lang="en-US" baseline="0" dirty="0" smtClean="0"/>
              <a:t> </a:t>
            </a:r>
            <a:r>
              <a:rPr lang="en-US" baseline="0" dirty="0" err="1" smtClean="0"/>
              <a:t>statistiskt</a:t>
            </a:r>
            <a:r>
              <a:rPr lang="en-US" baseline="0" dirty="0" smtClean="0"/>
              <a:t> </a:t>
            </a:r>
            <a:r>
              <a:rPr lang="en-US" baseline="0" dirty="0" err="1" smtClean="0"/>
              <a:t>oberoende</a:t>
            </a:r>
            <a:endParaRPr lang="en-US" baseline="0" dirty="0" smtClean="0"/>
          </a:p>
          <a:p>
            <a:pPr marL="0" indent="0">
              <a:buFontTx/>
              <a:buNone/>
            </a:pPr>
            <a:endParaRPr lang="en-US" baseline="0" dirty="0" smtClean="0"/>
          </a:p>
          <a:p>
            <a:pPr marL="0" indent="0">
              <a:buFontTx/>
              <a:buNone/>
            </a:pPr>
            <a:r>
              <a:rPr lang="en-US" baseline="0" dirty="0" err="1" smtClean="0"/>
              <a:t>Andra</a:t>
            </a:r>
            <a:r>
              <a:rPr lang="en-US" baseline="0" dirty="0" smtClean="0"/>
              <a:t> </a:t>
            </a:r>
            <a:r>
              <a:rPr lang="en-US" baseline="0" dirty="0" err="1" smtClean="0"/>
              <a:t>vanligt</a:t>
            </a:r>
            <a:r>
              <a:rPr lang="en-US" baseline="0" dirty="0" smtClean="0"/>
              <a:t> </a:t>
            </a:r>
            <a:r>
              <a:rPr lang="en-US" baseline="0" dirty="0" err="1" smtClean="0"/>
              <a:t>förekommande</a:t>
            </a:r>
            <a:r>
              <a:rPr lang="en-US" baseline="0" dirty="0" smtClean="0"/>
              <a:t> </a:t>
            </a:r>
            <a:r>
              <a:rPr lang="en-US" baseline="0" dirty="0" err="1" smtClean="0"/>
              <a:t>antaganden</a:t>
            </a:r>
            <a:r>
              <a:rPr lang="en-US" baseline="0" dirty="0" smtClean="0"/>
              <a:t> </a:t>
            </a:r>
            <a:r>
              <a:rPr lang="en-US" baseline="0" dirty="0" err="1" smtClean="0"/>
              <a:t>är</a:t>
            </a:r>
            <a:endParaRPr lang="en-US" baseline="0" dirty="0" smtClean="0"/>
          </a:p>
          <a:p>
            <a:pPr marL="171450" indent="-171450">
              <a:buFontTx/>
              <a:buChar cha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endParaRPr lang="en-US" baseline="0" dirty="0" smtClean="0"/>
          </a:p>
          <a:p>
            <a:pPr marL="171450" indent="-171450">
              <a:buFontTx/>
              <a:buChar char="-"/>
            </a:pPr>
            <a:r>
              <a:rPr lang="en-US" baseline="0" dirty="0" err="1" smtClean="0"/>
              <a:t>Kända</a:t>
            </a:r>
            <a:r>
              <a:rPr lang="en-US" baseline="0" dirty="0" smtClean="0"/>
              <a:t> </a:t>
            </a:r>
            <a:r>
              <a:rPr lang="en-US" baseline="0" dirty="0" err="1" smtClean="0"/>
              <a:t>exekveringstider</a:t>
            </a:r>
            <a:r>
              <a:rPr lang="en-US" baseline="0" dirty="0" smtClean="0"/>
              <a:t> (</a:t>
            </a:r>
            <a:r>
              <a:rPr lang="en-US" baseline="0" dirty="0" err="1" smtClean="0"/>
              <a:t>ofta</a:t>
            </a:r>
            <a:r>
              <a:rPr lang="en-US" baseline="0" dirty="0" smtClean="0"/>
              <a:t> </a:t>
            </a:r>
            <a:r>
              <a:rPr lang="en-US" baseline="0" dirty="0" err="1" smtClean="0"/>
              <a:t>då</a:t>
            </a:r>
            <a:r>
              <a:rPr lang="en-US" baseline="0" dirty="0" smtClean="0"/>
              <a:t> man </a:t>
            </a:r>
            <a:r>
              <a:rPr lang="en-US" baseline="0" dirty="0" err="1" smtClean="0"/>
              <a:t>kollar</a:t>
            </a:r>
            <a:r>
              <a:rPr lang="en-US" baseline="0" dirty="0" smtClean="0"/>
              <a:t> </a:t>
            </a:r>
            <a:r>
              <a:rPr lang="en-US" baseline="0" dirty="0" err="1" smtClean="0"/>
              <a:t>på</a:t>
            </a:r>
            <a:r>
              <a:rPr lang="en-US" baseline="0" dirty="0" smtClean="0"/>
              <a:t> </a:t>
            </a:r>
            <a:r>
              <a:rPr lang="en-US" baseline="0" dirty="0" err="1" smtClean="0"/>
              <a:t>att</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a:t>
            </a:r>
            <a:r>
              <a:rPr lang="en-US" baseline="0" dirty="0" err="1" smtClean="0"/>
              <a:t>samtidigt</a:t>
            </a:r>
            <a:r>
              <a:rPr lang="en-US" baseline="0" dirty="0" smtClean="0"/>
              <a:t> </a:t>
            </a:r>
            <a:r>
              <a:rPr lang="en-US" baseline="0" dirty="0" err="1" smtClean="0"/>
              <a:t>som</a:t>
            </a:r>
            <a:r>
              <a:rPr lang="en-US" baseline="0" dirty="0" smtClean="0"/>
              <a:t> man </a:t>
            </a:r>
            <a:r>
              <a:rPr lang="en-US" baseline="0" dirty="0" err="1" smtClean="0"/>
              <a:t>möter</a:t>
            </a:r>
            <a:r>
              <a:rPr lang="en-US" baseline="0" dirty="0" smtClean="0"/>
              <a:t> deadlines)</a:t>
            </a:r>
          </a:p>
          <a:p>
            <a:pPr marL="171450" indent="-171450">
              <a:buFontTx/>
              <a:buChar char="-"/>
            </a:pPr>
            <a:endParaRPr lang="en-US" baseline="0" dirty="0" smtClean="0"/>
          </a:p>
          <a:p>
            <a:pPr marL="0" indent="0">
              <a:buFontTx/>
              <a:buNone/>
            </a:pPr>
            <a:r>
              <a:rPr lang="en-US" baseline="0" dirty="0" smtClean="0"/>
              <a:t>Vi </a:t>
            </a:r>
            <a:r>
              <a:rPr lang="en-US" baseline="0" dirty="0" err="1" smtClean="0"/>
              <a:t>antar</a:t>
            </a:r>
            <a:r>
              <a:rPr lang="en-US" baseline="0" dirty="0" smtClean="0"/>
              <a:t> </a:t>
            </a:r>
          </a:p>
          <a:p>
            <a:pPr marL="171450" indent="-171450">
              <a:buFontTx/>
              <a:buChar char="-"/>
            </a:pPr>
            <a:r>
              <a:rPr lang="en-US" baseline="0" dirty="0" smtClean="0"/>
              <a:t>fail-stop model,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operational </a:t>
            </a:r>
            <a:r>
              <a:rPr lang="en-US" baseline="0" dirty="0" err="1" smtClean="0"/>
              <a:t>eller</a:t>
            </a:r>
            <a:r>
              <a:rPr lang="en-US" baseline="0" dirty="0" smtClean="0"/>
              <a:t> </a:t>
            </a:r>
            <a:r>
              <a:rPr lang="en-US" baseline="0" dirty="0" err="1" smtClean="0"/>
              <a:t>döda</a:t>
            </a:r>
            <a:endParaRPr lang="en-US" baseline="0" dirty="0" smtClean="0"/>
          </a:p>
          <a:p>
            <a:pPr marL="171450" indent="-171450">
              <a:buFontTx/>
              <a:buChar cha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r>
              <a:rPr lang="en-US" baseline="0" dirty="0" smtClean="0"/>
              <a:t>, vi </a:t>
            </a:r>
            <a:r>
              <a:rPr lang="en-US" baseline="0" dirty="0" err="1" smtClean="0"/>
              <a:t>bryr</a:t>
            </a:r>
            <a:r>
              <a:rPr lang="en-US" baseline="0" dirty="0" smtClean="0"/>
              <a:t> </a:t>
            </a:r>
            <a:r>
              <a:rPr lang="en-US" baseline="0" dirty="0" err="1" smtClean="0"/>
              <a:t>oss</a:t>
            </a:r>
            <a:r>
              <a:rPr lang="en-US" baseline="0" dirty="0" smtClean="0"/>
              <a:t> </a:t>
            </a:r>
            <a:r>
              <a:rPr lang="en-US" baseline="0" dirty="0" err="1" smtClean="0"/>
              <a:t>bara</a:t>
            </a:r>
            <a:r>
              <a:rPr lang="en-US" baseline="0" dirty="0" smtClean="0"/>
              <a:t> om node failures</a:t>
            </a:r>
          </a:p>
          <a:p>
            <a:pPr marL="171450" indent="-171450">
              <a:buFontTx/>
              <a:buChar char="-"/>
            </a:pPr>
            <a:r>
              <a:rPr lang="en-US" baseline="0" dirty="0" smtClean="0"/>
              <a:t>En nods </a:t>
            </a:r>
            <a:r>
              <a:rPr lang="en-US" baseline="0" dirty="0" err="1" smtClean="0"/>
              <a:t>tillförlitlighet</a:t>
            </a:r>
            <a:r>
              <a:rPr lang="en-US" baseline="0" dirty="0" smtClean="0"/>
              <a:t> </a:t>
            </a:r>
            <a:r>
              <a:rPr lang="en-US" baseline="0" dirty="0" err="1" smtClean="0"/>
              <a:t>påverkas</a:t>
            </a:r>
            <a:r>
              <a:rPr lang="en-US" baseline="0" dirty="0" smtClean="0"/>
              <a:t> </a:t>
            </a:r>
            <a:r>
              <a:rPr lang="en-US" baseline="0" dirty="0" err="1" smtClean="0"/>
              <a:t>inte</a:t>
            </a:r>
            <a:r>
              <a:rPr lang="en-US" baseline="0" dirty="0" smtClean="0"/>
              <a:t> </a:t>
            </a:r>
            <a:r>
              <a:rPr lang="en-US" baseline="0" dirty="0" err="1" smtClean="0"/>
              <a:t>av</a:t>
            </a:r>
            <a:r>
              <a:rPr lang="en-US" baseline="0" dirty="0" smtClean="0"/>
              <a:t> </a:t>
            </a:r>
            <a:r>
              <a:rPr lang="en-US" baseline="0" dirty="0" err="1" smtClean="0"/>
              <a:t>vilket</a:t>
            </a:r>
            <a:r>
              <a:rPr lang="en-US" baseline="0" dirty="0" smtClean="0"/>
              <a:t> </a:t>
            </a:r>
            <a:r>
              <a:rPr lang="en-US" baseline="0" dirty="0" err="1" smtClean="0"/>
              <a:t>typ</a:t>
            </a:r>
            <a:r>
              <a:rPr lang="en-US" baseline="0" dirty="0" smtClean="0"/>
              <a:t> </a:t>
            </a:r>
            <a:r>
              <a:rPr lang="en-US" baseline="0" dirty="0" err="1" smtClean="0"/>
              <a:t>av</a:t>
            </a:r>
            <a:r>
              <a:rPr lang="en-US" baseline="0" dirty="0" smtClean="0"/>
              <a:t> tasks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den</a:t>
            </a:r>
          </a:p>
          <a:p>
            <a:pPr marL="171450" indent="-171450">
              <a:buFontTx/>
              <a:buChar char="-"/>
            </a:pPr>
            <a:r>
              <a:rPr lang="en-US" baseline="0" dirty="0" err="1" smtClean="0"/>
              <a:t>Och</a:t>
            </a:r>
            <a:r>
              <a:rPr lang="en-US" baseline="0" dirty="0" smtClean="0"/>
              <a:t> vi </a:t>
            </a:r>
            <a:r>
              <a:rPr lang="en-US" baseline="0" dirty="0" err="1" smtClean="0"/>
              <a:t>antar</a:t>
            </a:r>
            <a:r>
              <a:rPr lang="en-US" baseline="0" dirty="0" smtClean="0"/>
              <a:t> </a:t>
            </a:r>
            <a:r>
              <a:rPr lang="en-US" baseline="0" dirty="0" err="1" smtClean="0"/>
              <a:t>dessutom</a:t>
            </a:r>
            <a:r>
              <a:rPr lang="en-US" baseline="0" dirty="0" smtClean="0"/>
              <a:t> </a:t>
            </a:r>
            <a:r>
              <a:rPr lang="en-US" baseline="0" dirty="0" err="1" smtClean="0"/>
              <a:t>statistiskt</a:t>
            </a:r>
            <a:r>
              <a:rPr lang="en-US" baseline="0" dirty="0" smtClean="0"/>
              <a:t> </a:t>
            </a:r>
            <a:r>
              <a:rPr lang="en-US" baseline="0" dirty="0" err="1" smtClean="0"/>
              <a:t>oberoende</a:t>
            </a:r>
            <a:r>
              <a:rPr lang="en-US" baseline="0" dirty="0" smtClean="0"/>
              <a:t> </a:t>
            </a:r>
            <a:r>
              <a:rPr lang="en-US" baseline="0" dirty="0" err="1" smtClean="0"/>
              <a:t>fel</a:t>
            </a:r>
            <a:endParaRPr lang="en-US" baseline="0" dirty="0" smtClean="0"/>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8</a:t>
            </a:fld>
            <a:endParaRPr lang="en-US"/>
          </a:p>
        </p:txBody>
      </p:sp>
    </p:spTree>
    <p:extLst>
      <p:ext uri="{BB962C8B-B14F-4D97-AF65-F5344CB8AC3E}">
        <p14:creationId xmlns:p14="http://schemas.microsoft.com/office/powerpoint/2010/main" val="142784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dirty="0" smtClean="0"/>
              <a:t> man </a:t>
            </a:r>
            <a:r>
              <a:rPr lang="en-US" dirty="0" err="1" smtClean="0"/>
              <a:t>antar</a:t>
            </a:r>
            <a:r>
              <a:rPr lang="en-US" dirty="0" smtClean="0"/>
              <a:t> </a:t>
            </a:r>
            <a:r>
              <a:rPr lang="en-US" dirty="0" err="1" smtClean="0"/>
              <a:t>konstanta</a:t>
            </a:r>
            <a:r>
              <a:rPr lang="en-US" dirty="0" smtClean="0"/>
              <a:t> </a:t>
            </a:r>
            <a:r>
              <a:rPr lang="en-US" dirty="0" err="1" smtClean="0"/>
              <a:t>felfrekvenser</a:t>
            </a:r>
            <a:r>
              <a:rPr lang="en-US" dirty="0" smtClean="0"/>
              <a:t> </a:t>
            </a:r>
            <a:r>
              <a:rPr lang="en-US" dirty="0" err="1" smtClean="0"/>
              <a:t>så</a:t>
            </a:r>
            <a:r>
              <a:rPr lang="en-US" dirty="0" smtClean="0"/>
              <a:t> </a:t>
            </a:r>
            <a:r>
              <a:rPr lang="en-US" dirty="0" err="1" smtClean="0"/>
              <a:t>modeleras</a:t>
            </a:r>
            <a:r>
              <a:rPr lang="en-US" baseline="0" dirty="0" smtClean="0"/>
              <a:t> </a:t>
            </a:r>
            <a:r>
              <a:rPr lang="en-US" baseline="0" dirty="0" err="1" smtClean="0"/>
              <a:t>ofta</a:t>
            </a:r>
            <a:r>
              <a:rPr lang="en-US" baseline="0" dirty="0" smtClean="0"/>
              <a:t> en nods </a:t>
            </a:r>
            <a:r>
              <a:rPr lang="en-US" baseline="0" dirty="0" err="1" smtClean="0"/>
              <a:t>tillförlitlighet</a:t>
            </a:r>
            <a:r>
              <a:rPr lang="en-US" baseline="0" dirty="0" smtClean="0"/>
              <a:t> med en Poisson process</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9</a:t>
            </a:fld>
            <a:endParaRPr lang="en-US"/>
          </a:p>
        </p:txBody>
      </p:sp>
    </p:spTree>
    <p:extLst>
      <p:ext uri="{BB962C8B-B14F-4D97-AF65-F5344CB8AC3E}">
        <p14:creationId xmlns:p14="http://schemas.microsoft.com/office/powerpoint/2010/main" val="1887332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10</a:t>
            </a:fld>
            <a:endParaRPr lang="en-US"/>
          </a:p>
        </p:txBody>
      </p:sp>
    </p:spTree>
    <p:extLst>
      <p:ext uri="{BB962C8B-B14F-4D97-AF65-F5344CB8AC3E}">
        <p14:creationId xmlns:p14="http://schemas.microsoft.com/office/powerpoint/2010/main" val="199176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13</a:t>
            </a:fld>
            <a:endParaRPr lang="en-US"/>
          </a:p>
        </p:txBody>
      </p:sp>
    </p:spTree>
    <p:extLst>
      <p:ext uri="{BB962C8B-B14F-4D97-AF65-F5344CB8AC3E}">
        <p14:creationId xmlns:p14="http://schemas.microsoft.com/office/powerpoint/2010/main" val="417499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72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58771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87679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1491586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509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5/6/16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61198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5/6/16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94080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5/6/16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51028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5/6/16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7304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smtClean="0"/>
              <a:t>5/6/16</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81798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5/6/16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879639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smtClean="0"/>
              <a:t>5/6/16</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09998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80.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4.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6.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6.emf"/></Relationships>
</file>

<file path=ppt/slides/_rels/slide31.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6.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7.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0.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2.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4.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5.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6.emf"/></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230.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8.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9.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5.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6.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7.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8.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9.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emf"/></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smtClean="0"/>
              <a:t>Dynamic Fault-Tolerance and Task Scheduling in Distributed Systems</a:t>
            </a:r>
            <a:endParaRPr lang="en-US" sz="4800" dirty="0"/>
          </a:p>
        </p:txBody>
      </p:sp>
      <p:sp>
        <p:nvSpPr>
          <p:cNvPr id="3" name="Subtitle 2"/>
          <p:cNvSpPr>
            <a:spLocks noGrp="1"/>
          </p:cNvSpPr>
          <p:nvPr>
            <p:ph type="subTitle" idx="1"/>
          </p:nvPr>
        </p:nvSpPr>
        <p:spPr/>
        <p:txBody>
          <a:bodyPr/>
          <a:lstStyle/>
          <a:p>
            <a:r>
              <a:rPr lang="en-US" dirty="0" smtClean="0"/>
              <a:t>Masters Thesis by Philip </a:t>
            </a:r>
            <a:r>
              <a:rPr lang="en-US" dirty="0" err="1" smtClean="0"/>
              <a:t>ståhl</a:t>
            </a:r>
            <a:r>
              <a:rPr lang="en-US" dirty="0" smtClean="0"/>
              <a:t> and </a:t>
            </a:r>
            <a:r>
              <a:rPr lang="en-US" dirty="0" err="1" smtClean="0"/>
              <a:t>jonatan</a:t>
            </a:r>
            <a:r>
              <a:rPr lang="en-US" dirty="0" smtClean="0"/>
              <a:t> </a:t>
            </a:r>
            <a:r>
              <a:rPr lang="en-US" dirty="0" err="1" smtClean="0"/>
              <a:t>broberg</a:t>
            </a:r>
            <a:endParaRPr lang="en-US" dirty="0"/>
          </a:p>
        </p:txBody>
      </p:sp>
    </p:spTree>
    <p:extLst>
      <p:ext uri="{BB962C8B-B14F-4D97-AF65-F5344CB8AC3E}">
        <p14:creationId xmlns:p14="http://schemas.microsoft.com/office/powerpoint/2010/main" val="1983462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We </a:t>
            </a:r>
            <a:r>
              <a:rPr lang="en-US" dirty="0"/>
              <a:t>are interested in knowing the probability of a node surviving a time </a:t>
            </a:r>
            <a:r>
              <a:rPr lang="en-US" i="1" dirty="0"/>
              <a:t>t</a:t>
            </a:r>
            <a:r>
              <a:rPr lang="en-US" dirty="0"/>
              <a:t>, i.e. no failures</a:t>
            </a:r>
          </a:p>
          <a:p>
            <a:pPr marL="0" lvl="0" indent="0">
              <a:buNone/>
            </a:pPr>
            <a:endParaRPr lang="en-US" dirty="0" smtClean="0"/>
          </a:p>
          <a:p>
            <a:pPr marL="0" lvl="0" indent="0">
              <a:buNone/>
            </a:pPr>
            <a:endParaRPr lang="en-US" dirty="0" smtClean="0"/>
          </a:p>
          <a:p>
            <a:pPr marL="0" lvl="0" indent="0">
              <a:buNone/>
            </a:pPr>
            <a:r>
              <a:rPr lang="en-US" dirty="0" smtClean="0"/>
              <a:t>The probability that a failure occurs is thereby</a:t>
            </a:r>
          </a:p>
          <a:p>
            <a:pPr marL="0" lvl="0" indent="0">
              <a:buNone/>
            </a:pP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3558777"/>
                <a:ext cx="10058400" cy="83503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r>
                        <a:rPr lang="en-GB" i="1">
                          <a:latin typeface="Cambria Math" charset="0"/>
                        </a:rPr>
                        <m:t>𝑃</m:t>
                      </m:r>
                      <m:d>
                        <m:dPr>
                          <m:ctrlPr>
                            <a:rPr lang="en-GB" i="1">
                              <a:latin typeface="Cambria Math" charset="0"/>
                            </a:rPr>
                          </m:ctrlPr>
                        </m:dPr>
                        <m:e>
                          <m:r>
                            <a:rPr lang="en-GB" i="1">
                              <a:latin typeface="Cambria Math" charset="0"/>
                            </a:rPr>
                            <m:t>0 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0</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0</m:t>
                          </m:r>
                          <m:r>
                            <a:rPr lang="fi-FI" i="1">
                              <a:latin typeface="Cambria Math" charset="0"/>
                            </a:rPr>
                            <m:t>!</m:t>
                          </m:r>
                        </m:den>
                      </m:f>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3558777"/>
                <a:ext cx="10058400" cy="83503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035349"/>
                <a:ext cx="10058400" cy="84080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035349"/>
                <a:ext cx="10058400" cy="84080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467788" y="4946788"/>
                <a:ext cx="3317383" cy="36933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𝑓𝑎𝑖𝑙𝑢𝑟𝑒</m:t>
                          </m:r>
                        </m:e>
                      </m:d>
                      <m:r>
                        <a:rPr lang="en-GB" i="1">
                          <a:latin typeface="Cambria Math" charset="0"/>
                        </a:rPr>
                        <m:t>=1 −</m:t>
                      </m:r>
                      <m:r>
                        <a:rPr lang="en-GB" i="1">
                          <a:latin typeface="Cambria Math" charset="0"/>
                        </a:rPr>
                        <m:t>𝑃</m:t>
                      </m:r>
                      <m:r>
                        <a:rPr lang="en-GB" i="1">
                          <a:latin typeface="Cambria Math" charset="0"/>
                        </a:rPr>
                        <m:t>(</m:t>
                      </m:r>
                      <m:r>
                        <a:rPr lang="en-GB" i="1">
                          <a:latin typeface="Cambria Math" charset="0"/>
                        </a:rPr>
                        <m:t>𝑠𝑢𝑟𝑣𝑖𝑣𝑎𝑙</m:t>
                      </m:r>
                      <m:r>
                        <a:rPr lang="en-GB" i="1">
                          <a:latin typeface="Cambria Math" charset="0"/>
                        </a:rPr>
                        <m:t>)</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4467788" y="4946788"/>
                <a:ext cx="3317383" cy="369332"/>
              </a:xfrm>
              <a:prstGeom prst="rect">
                <a:avLst/>
              </a:prstGeom>
              <a:blipFill rotWithShape="0">
                <a:blip r:embed="rId5"/>
                <a:stretch>
                  <a:fillRect t="-95082" b="-121311"/>
                </a:stretch>
              </a:blipFill>
            </p:spPr>
            <p:txBody>
              <a:bodyPr/>
              <a:lstStyle/>
              <a:p>
                <a:r>
                  <a:rPr lang="en-US">
                    <a:noFill/>
                  </a:rPr>
                  <a:t> </a:t>
                </a:r>
              </a:p>
            </p:txBody>
          </p:sp>
        </mc:Fallback>
      </mc:AlternateContent>
    </p:spTree>
    <p:extLst>
      <p:ext uri="{BB962C8B-B14F-4D97-AF65-F5344CB8AC3E}">
        <p14:creationId xmlns:p14="http://schemas.microsoft.com/office/powerpoint/2010/main" val="8730074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Mean-time-between-failure</a:t>
            </a:r>
            <a:endParaRPr lang="en-US" dirty="0"/>
          </a:p>
        </p:txBody>
      </p:sp>
      <p:sp>
        <p:nvSpPr>
          <p:cNvPr id="3" name="Content Placeholder 2"/>
          <p:cNvSpPr>
            <a:spLocks noGrp="1"/>
          </p:cNvSpPr>
          <p:nvPr>
            <p:ph idx="1"/>
          </p:nvPr>
        </p:nvSpPr>
        <p:spPr/>
        <p:txBody>
          <a:bodyPr>
            <a:normAutofit/>
          </a:bodyPr>
          <a:lstStyle/>
          <a:p>
            <a:pPr lvl="0">
              <a:buFont typeface="Arial" charset="0"/>
              <a:buChar char="•"/>
            </a:pPr>
            <a:r>
              <a:rPr lang="en-US" dirty="0" smtClean="0"/>
              <a:t>We only consider the MTBF for nodes to be constant for some period of time</a:t>
            </a:r>
          </a:p>
          <a:p>
            <a:pPr lvl="0">
              <a:buFont typeface="Arial" charset="0"/>
              <a:buChar char="•"/>
            </a:pPr>
            <a:r>
              <a:rPr lang="en-US" dirty="0" smtClean="0"/>
              <a:t>Therefore, the latest 3 registered failure times, t1, t2, and t3, for a node are used to calculated the MTBF</a:t>
            </a:r>
          </a:p>
          <a:p>
            <a:pPr marL="0" lvl="0" indent="0">
              <a:buNone/>
            </a:pPr>
            <a:endParaRPr lang="en-US" dirty="0" smtClean="0"/>
          </a:p>
          <a:p>
            <a:pPr marL="0" lvl="0" indent="0">
              <a:buNone/>
            </a:pPr>
            <a:endParaRPr lang="en-US" dirty="0" smtClean="0"/>
          </a:p>
          <a:p>
            <a:pPr lvl="0">
              <a:buFont typeface="Arial" charset="0"/>
              <a:buChar char="•"/>
            </a:pPr>
            <a:r>
              <a:rPr lang="en-US" dirty="0" smtClean="0"/>
              <a:t>This allows for adapting the reliability of a node if it starts failing more/less often</a:t>
            </a: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2978743"/>
                <a:ext cx="10058400" cy="5936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charset="0"/>
                        </a:rPr>
                        <m:t>𝑀𝑇𝐵𝐹</m:t>
                      </m:r>
                      <m:r>
                        <a:rPr lang="en-GB" b="0" i="1" smtClean="0">
                          <a:latin typeface="Cambria Math" charset="0"/>
                        </a:rPr>
                        <m:t>=</m:t>
                      </m:r>
                      <m:f>
                        <m:fPr>
                          <m:ctrlPr>
                            <a:rPr lang="bg-BG" b="0" i="1" smtClean="0">
                              <a:latin typeface="Cambria Math" charset="0"/>
                            </a:rPr>
                          </m:ctrlPr>
                        </m:fPr>
                        <m:num>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1</m:t>
                              </m:r>
                            </m:sub>
                          </m:sSub>
                          <m:r>
                            <a:rPr lang="en-GB" i="1">
                              <a:latin typeface="Cambria Math" charset="0"/>
                            </a:rPr>
                            <m:t>+ </m:t>
                          </m:r>
                          <m:sSub>
                            <m:sSubPr>
                              <m:ctrlPr>
                                <a:rPr lang="en-US" i="1">
                                  <a:latin typeface="Cambria Math" charset="0"/>
                                </a:rPr>
                              </m:ctrlPr>
                            </m:sSubPr>
                            <m:e>
                              <m:r>
                                <a:rPr lang="en-GB" b="0" i="1" smtClean="0">
                                  <a:latin typeface="Cambria Math" charset="0"/>
                                </a:rPr>
                                <m:t>𝑡</m:t>
                              </m:r>
                            </m:e>
                            <m:sub>
                              <m:r>
                                <a:rPr lang="en-GB" b="0" i="1" smtClean="0">
                                  <a:latin typeface="Cambria Math" charset="0"/>
                                </a:rPr>
                                <m:t>3</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num>
                        <m:den>
                          <m:r>
                            <a:rPr lang="en-GB" b="0" i="1" smtClean="0">
                              <a:latin typeface="Cambria Math" charset="0"/>
                            </a:rPr>
                            <m:t>2</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2978743"/>
                <a:ext cx="10058400" cy="593689"/>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284813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definitions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As mentioned, reliability is usually defined as the probability of</a:t>
            </a:r>
          </a:p>
          <a:p>
            <a:pPr lvl="1">
              <a:buFont typeface="Arial" charset="0"/>
              <a:buChar char="•"/>
            </a:pPr>
            <a:r>
              <a:rPr lang="en-US" dirty="0" smtClean="0"/>
              <a:t>Meeting deadlines, or</a:t>
            </a:r>
          </a:p>
          <a:p>
            <a:pPr lvl="1">
              <a:buFont typeface="Arial" charset="0"/>
              <a:buChar char="•"/>
            </a:pPr>
            <a:r>
              <a:rPr lang="en-US" dirty="0" smtClean="0"/>
              <a:t>Producing the correct result</a:t>
            </a:r>
          </a:p>
          <a:p>
            <a:pPr lvl="1">
              <a:buFont typeface="Arial" charset="0"/>
              <a:buChar char="•"/>
            </a:pPr>
            <a:endParaRPr lang="en-US" dirty="0"/>
          </a:p>
          <a:p>
            <a:pPr>
              <a:buFont typeface="Arial" charset="0"/>
              <a:buChar char="•"/>
            </a:pPr>
            <a:r>
              <a:rPr lang="en-US" dirty="0" smtClean="0"/>
              <a:t> Our definition:</a:t>
            </a:r>
          </a:p>
          <a:p>
            <a:pPr marL="0" indent="0">
              <a:buNone/>
            </a:pPr>
            <a:r>
              <a:rPr lang="en-US" dirty="0" smtClean="0"/>
              <a:t>Reliability of a task which is serving some kind of requests, is the probability that a request can be  served. For a process with </a:t>
            </a:r>
            <a:r>
              <a:rPr lang="en-US" i="1" dirty="0" smtClean="0"/>
              <a:t>n </a:t>
            </a:r>
            <a:r>
              <a:rPr lang="en-US" dirty="0" smtClean="0"/>
              <a:t>task replicas, this corresponds to at least one replica is always operational.</a:t>
            </a:r>
          </a:p>
          <a:p>
            <a:pPr marL="457200" indent="-457200">
              <a:buFont typeface="+mj-lt"/>
              <a:buAutoNum type="arabicPeriod"/>
            </a:pPr>
            <a:endParaRPr lang="en-US" dirty="0"/>
          </a:p>
        </p:txBody>
      </p:sp>
    </p:spTree>
    <p:extLst>
      <p:ext uri="{BB962C8B-B14F-4D97-AF65-F5344CB8AC3E}">
        <p14:creationId xmlns:p14="http://schemas.microsoft.com/office/powerpoint/2010/main" val="8039239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marL="0" lvl="0" indent="0">
              <a:buNone/>
            </a:pPr>
            <a:r>
              <a:rPr lang="en-US" dirty="0" smtClean="0"/>
              <a:t>Reliability is </a:t>
            </a:r>
            <a:r>
              <a:rPr lang="en-US" i="1" dirty="0" smtClean="0"/>
              <a:t>“</a:t>
            </a:r>
            <a:r>
              <a:rPr lang="is-IS" i="1" dirty="0" smtClean="0"/>
              <a:t>… at least one replica is up and running ...”</a:t>
            </a:r>
          </a:p>
          <a:p>
            <a:pPr marL="0" lvl="0" indent="0">
              <a:buNone/>
            </a:pPr>
            <a:r>
              <a:rPr lang="is-IS" dirty="0" smtClean="0"/>
              <a:t>This corresponds to not all failing. For </a:t>
            </a:r>
            <a:r>
              <a:rPr lang="is-IS" i="1" dirty="0" smtClean="0"/>
              <a:t>n </a:t>
            </a:r>
            <a:r>
              <a:rPr lang="is-IS" dirty="0" smtClean="0"/>
              <a:t>nodes, this is</a:t>
            </a:r>
          </a:p>
          <a:p>
            <a:pPr lvl="0">
              <a:buFont typeface="Arial" charset="0"/>
              <a:buChar char="•"/>
            </a:pP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848502"/>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i="1" smtClean="0">
                          <a:latin typeface="Cambria Math" charset="0"/>
                        </a:rPr>
                        <m:t>𝑃</m:t>
                      </m:r>
                      <m:d>
                        <m:dPr>
                          <m:ctrlPr>
                            <a:rPr lang="en-GB" i="1">
                              <a:latin typeface="Cambria Math" charset="0"/>
                            </a:rPr>
                          </m:ctrlPr>
                        </m:dPr>
                        <m:e>
                          <m:r>
                            <a:rPr lang="en-GB" b="0" i="1" smtClean="0">
                              <a:latin typeface="Cambria Math" charset="0"/>
                            </a:rPr>
                            <m:t>𝑛𝑜𝑡</m:t>
                          </m:r>
                          <m:r>
                            <a:rPr lang="en-GB" b="0" i="1" smtClean="0">
                              <a:latin typeface="Cambria Math" charset="0"/>
                            </a:rPr>
                            <m:t> </m:t>
                          </m:r>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r>
                            <a:rPr lang="en-GB" i="1">
                              <a:latin typeface="Cambria Math" charset="0"/>
                            </a:rPr>
                            <m:t>(</m:t>
                          </m:r>
                          <m:r>
                            <a:rPr lang="en-GB" i="1">
                              <a:latin typeface="Cambria Math" charset="0"/>
                            </a:rPr>
                            <m:t>𝑓𝑎𝑖𝑙𝑢𝑟𝑒</m:t>
                          </m:r>
                          <m:r>
                            <a:rPr lang="en-GB" i="1">
                              <a:latin typeface="Cambria Math" charset="0"/>
                            </a:rPr>
                            <m:t>)</m:t>
                          </m:r>
                        </m:e>
                      </m:nary>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848502"/>
              </a:xfrm>
              <a:prstGeom prst="rect">
                <a:avLst/>
              </a:prstGeom>
              <a:blipFill rotWithShape="0">
                <a:blip r:embed="rId3"/>
                <a:stretch>
                  <a:fillRect/>
                </a:stretch>
              </a:blipFill>
            </p:spPr>
            <p:txBody>
              <a:bodyPr/>
              <a:lstStyle/>
              <a:p>
                <a:r>
                  <a:rPr lang="sv-SE">
                    <a:noFill/>
                  </a:rPr>
                  <a:t> </a:t>
                </a:r>
              </a:p>
            </p:txBody>
          </p:sp>
        </mc:Fallback>
      </mc:AlternateContent>
    </p:spTree>
    <p:extLst>
      <p:ext uri="{BB962C8B-B14F-4D97-AF65-F5344CB8AC3E}">
        <p14:creationId xmlns:p14="http://schemas.microsoft.com/office/powerpoint/2010/main" val="663380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lvl="0">
              <a:buFont typeface="Arial" charset="0"/>
              <a:buChar char="•"/>
            </a:pPr>
            <a:r>
              <a:rPr lang="en-US" dirty="0" smtClean="0"/>
              <a:t>Failures will happen</a:t>
            </a:r>
          </a:p>
          <a:p>
            <a:pPr lvl="0">
              <a:buFont typeface="Arial" charset="0"/>
              <a:buChar char="•"/>
            </a:pPr>
            <a:r>
              <a:rPr lang="en-US" dirty="0" smtClean="0"/>
              <a:t>Failures must be detected and new replicas be created to fulfill the desired reliability</a:t>
            </a:r>
          </a:p>
          <a:p>
            <a:pPr lvl="0">
              <a:buFont typeface="Arial" charset="0"/>
              <a:buChar char="•"/>
            </a:pPr>
            <a:r>
              <a:rPr lang="en-US" dirty="0" smtClean="0"/>
              <a:t>In order to create a new replica, at least one existing replica must be alive during the time it takes to replicate it</a:t>
            </a:r>
          </a:p>
          <a:p>
            <a:pPr lvl="0">
              <a:buFont typeface="Arial" charset="0"/>
              <a:buChar char="•"/>
            </a:pPr>
            <a:r>
              <a:rPr lang="en-US" dirty="0" smtClean="0"/>
              <a:t>The reliability can therefore be expressed as </a:t>
            </a:r>
            <a:r>
              <a:rPr lang="en-US" i="1" dirty="0"/>
              <a:t>“</a:t>
            </a:r>
            <a:r>
              <a:rPr lang="is-IS" i="1" dirty="0"/>
              <a:t>… at least one replica is up and </a:t>
            </a:r>
            <a:r>
              <a:rPr lang="is-IS" i="1" dirty="0" smtClean="0"/>
              <a:t>running during a time t...”</a:t>
            </a:r>
            <a:r>
              <a:rPr lang="is-IS" dirty="0" smtClean="0"/>
              <a:t>, where </a:t>
            </a:r>
            <a:r>
              <a:rPr lang="is-IS" i="1" dirty="0" smtClean="0"/>
              <a:t>t</a:t>
            </a:r>
            <a:r>
              <a:rPr lang="is-IS" dirty="0"/>
              <a:t> </a:t>
            </a:r>
            <a:r>
              <a:rPr lang="is-IS" dirty="0" smtClean="0"/>
              <a:t>is the time it takes from that a failure occurs until a new replica is operational</a:t>
            </a:r>
          </a:p>
          <a:p>
            <a:pPr lvl="0">
              <a:buFont typeface="Arial" charset="0"/>
              <a:buChar char="•"/>
            </a:pPr>
            <a:r>
              <a:rPr lang="is-IS" dirty="0" smtClean="0"/>
              <a:t>The time </a:t>
            </a:r>
            <a:r>
              <a:rPr lang="is-IS" i="1" dirty="0" smtClean="0"/>
              <a:t>t</a:t>
            </a:r>
            <a:r>
              <a:rPr lang="is-IS" dirty="0" smtClean="0"/>
              <a:t> consist of the time to detect failure, and the time it takes to create a new replica</a:t>
            </a:r>
            <a:endParaRPr lang="en-US" dirty="0" smtClean="0"/>
          </a:p>
          <a:p>
            <a:pPr lvl="0">
              <a:buFont typeface="Arial" charset="0"/>
              <a:buChar char="•"/>
            </a:pPr>
            <a:endParaRPr lang="en-US" dirty="0"/>
          </a:p>
        </p:txBody>
      </p:sp>
    </p:spTree>
    <p:extLst>
      <p:ext uri="{BB962C8B-B14F-4D97-AF65-F5344CB8AC3E}">
        <p14:creationId xmlns:p14="http://schemas.microsoft.com/office/powerpoint/2010/main" val="13880408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 cont’d</a:t>
            </a:r>
            <a:endParaRPr lang="en-US" dirty="0"/>
          </a:p>
        </p:txBody>
      </p:sp>
      <p:sp>
        <p:nvSpPr>
          <p:cNvPr id="3" name="Content Placeholder 2"/>
          <p:cNvSpPr>
            <a:spLocks noGrp="1"/>
          </p:cNvSpPr>
          <p:nvPr>
            <p:ph idx="1"/>
          </p:nvPr>
        </p:nvSpPr>
        <p:spPr/>
        <p:txBody>
          <a:bodyPr/>
          <a:lstStyle/>
          <a:p>
            <a:pPr>
              <a:buFont typeface="Arial" charset="0"/>
              <a:buChar char="•"/>
            </a:pPr>
            <a:r>
              <a:rPr lang="en-US" i="1" dirty="0"/>
              <a:t>“</a:t>
            </a:r>
            <a:r>
              <a:rPr lang="is-IS" i="1" dirty="0"/>
              <a:t>… at least one replica is up and running during a time t</a:t>
            </a:r>
            <a:r>
              <a:rPr lang="is-IS" i="1" dirty="0" smtClean="0"/>
              <a:t>...”</a:t>
            </a:r>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r>
              <a:rPr lang="is-IS" dirty="0" smtClean="0"/>
              <a:t>Note that since only considering node failures, and failures do not depend on the job they do, the reliability depends on the nodes on which the replicas are running, not the number of replicas themselves</a:t>
            </a: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1125501"/>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b="0" i="1" smtClean="0">
                          <a:latin typeface="Cambria Math" charset="0"/>
                        </a:rPr>
                        <m:t>𝑅</m:t>
                      </m:r>
                      <m:r>
                        <a:rPr lang="en-GB" b="0" i="1" smtClean="0">
                          <a:latin typeface="Cambria Math" charset="0"/>
                        </a:rPr>
                        <m:t>=</m:t>
                      </m:r>
                      <m:r>
                        <a:rPr lang="en-GB" i="1" smtClean="0">
                          <a:latin typeface="Cambria Math" charset="0"/>
                        </a:rPr>
                        <m:t>𝑃</m:t>
                      </m:r>
                      <m:d>
                        <m:dPr>
                          <m:ctrlPr>
                            <a:rPr lang="en-GB" i="1">
                              <a:latin typeface="Cambria Math" charset="0"/>
                            </a:rPr>
                          </m:ctrlPr>
                        </m:dPr>
                        <m:e>
                          <m:r>
                            <a:rPr lang="en-GB" b="0" i="1" smtClean="0">
                              <a:latin typeface="Cambria Math" charset="0"/>
                            </a:rPr>
                            <m:t>𝑛𝑜𝑡</m:t>
                          </m:r>
                          <m:r>
                            <a:rPr lang="en-GB" b="0" i="1" smtClean="0">
                              <a:latin typeface="Cambria Math" charset="0"/>
                            </a:rPr>
                            <m:t> </m:t>
                          </m:r>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r>
                            <a:rPr lang="en-GB" b="0" i="1" smtClean="0">
                              <a:latin typeface="Cambria Math" charset="0"/>
                            </a:rPr>
                            <m:t> </m:t>
                          </m:r>
                          <m:r>
                            <a:rPr lang="en-GB" b="0" i="1" smtClean="0">
                              <a:latin typeface="Cambria Math" charset="0"/>
                            </a:rPr>
                            <m:t>𝑑𝑢𝑟𝑖𝑛𝑔</m:t>
                          </m:r>
                          <m:r>
                            <a:rPr lang="en-GB" b="0" i="1" smtClean="0">
                              <a:latin typeface="Cambria Math" charset="0"/>
                            </a:rPr>
                            <m:t> </m:t>
                          </m:r>
                          <m:r>
                            <a:rPr lang="en-GB" b="0" i="1" smtClean="0">
                              <a:latin typeface="Cambria Math" charset="0"/>
                            </a:rPr>
                            <m:t>𝑡𝑖𝑚𝑒</m:t>
                          </m:r>
                          <m:r>
                            <a:rPr lang="en-GB" b="0" i="1" smtClean="0">
                              <a:latin typeface="Cambria Math" charset="0"/>
                            </a:rPr>
                            <m:t> </m:t>
                          </m:r>
                          <m:r>
                            <a:rPr lang="en-GB" b="0" i="1" smtClean="0">
                              <a:latin typeface="Cambria Math" charset="0"/>
                            </a:rPr>
                            <m:t>𝑡</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r>
                            <a:rPr lang="en-GB" b="0" i="1" smtClean="0">
                              <a:latin typeface="Cambria Math" charset="0"/>
                            </a:rPr>
                            <m:t> </m:t>
                          </m:r>
                          <m:r>
                            <a:rPr lang="en-GB" b="0" i="1" smtClean="0">
                              <a:latin typeface="Cambria Math" charset="0"/>
                            </a:rPr>
                            <m:t>𝑑𝑢𝑟𝑖𝑛𝑔</m:t>
                          </m:r>
                          <m:r>
                            <a:rPr lang="en-GB" b="0" i="1" smtClean="0">
                              <a:latin typeface="Cambria Math" charset="0"/>
                            </a:rPr>
                            <m:t> </m:t>
                          </m:r>
                          <m:r>
                            <a:rPr lang="en-GB" b="0" i="1" smtClean="0">
                              <a:latin typeface="Cambria Math" charset="0"/>
                            </a:rPr>
                            <m:t>𝑡𝑖𝑚𝑒</m:t>
                          </m:r>
                          <m:r>
                            <a:rPr lang="en-GB" b="0" i="1" smtClean="0">
                              <a:latin typeface="Cambria Math" charset="0"/>
                            </a:rPr>
                            <m:t> </m:t>
                          </m:r>
                          <m:r>
                            <a:rPr lang="en-GB" b="0" i="1" smtClean="0">
                              <a:latin typeface="Cambria Math" charset="0"/>
                            </a:rPr>
                            <m:t>𝑡</m:t>
                          </m:r>
                        </m:e>
                      </m:d>
                    </m:oMath>
                  </m:oMathPara>
                </a14:m>
                <a:endParaRPr lang="en-GB" dirty="0" smtClean="0"/>
              </a:p>
              <a:p>
                <a:pPr lvl="0"/>
                <a14:m>
                  <m:oMathPara xmlns:m="http://schemas.openxmlformats.org/officeDocument/2006/math">
                    <m:oMathParaPr>
                      <m:jc m:val="centerGroup"/>
                    </m:oMathParaPr>
                    <m:oMath xmlns:m="http://schemas.openxmlformats.org/officeDocument/2006/math">
                      <m:r>
                        <a:rPr lang="en-GB" i="1">
                          <a:latin typeface="Cambria Math" charset="0"/>
                        </a:rPr>
                        <m:t>=1</m:t>
                      </m:r>
                      <m:r>
                        <a:rPr lang="sv-SE" b="0" i="0" smtClean="0">
                          <a:latin typeface="Cambria Math" panose="02040503050406030204" pitchFamily="18" charset="0"/>
                        </a:rPr>
                        <m:t>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en-GB" i="1">
                                  <a:latin typeface="Cambria Math" charset="0"/>
                                </a:rPr>
                                <m:t>𝑓𝑎𝑖𝑙𝑢𝑟𝑒</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sv-SE" b="0" i="1" smtClean="0">
                              <a:latin typeface="Cambria Math" panose="02040503050406030204" pitchFamily="18" charset="0"/>
                            </a:rPr>
                            <m:t>1 − </m:t>
                          </m:r>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sv-SE" b="0" i="1" smtClean="0">
                                  <a:latin typeface="Cambria Math" panose="02040503050406030204" pitchFamily="18" charset="0"/>
                                </a:rPr>
                                <m:t>𝑠𝑢𝑟𝑣𝑖𝑣𝑎𝑙</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en-GB" i="1">
                              <a:latin typeface="Cambria Math" charset="0"/>
                            </a:rPr>
                            <m:t>1−</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e>
                      </m:nary>
                    </m:oMath>
                  </m:oMathPara>
                </a14:m>
                <a:endParaRPr lang="en-GB" dirty="0" smtClean="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1125501"/>
              </a:xfrm>
              <a:prstGeom prst="rect">
                <a:avLst/>
              </a:prstGeom>
              <a:blipFill rotWithShape="0">
                <a:blip r:embed="rId3"/>
                <a:stretch>
                  <a:fillRect/>
                </a:stretch>
              </a:blipFill>
            </p:spPr>
            <p:txBody>
              <a:bodyPr/>
              <a:lstStyle/>
              <a:p>
                <a:r>
                  <a:rPr lang="sv-SE">
                    <a:noFill/>
                  </a:rPr>
                  <a:t> </a:t>
                </a:r>
              </a:p>
            </p:txBody>
          </p:sp>
        </mc:Fallback>
      </mc:AlternateContent>
    </p:spTree>
    <p:extLst>
      <p:ext uri="{BB962C8B-B14F-4D97-AF65-F5344CB8AC3E}">
        <p14:creationId xmlns:p14="http://schemas.microsoft.com/office/powerpoint/2010/main" val="521050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Fault-tolerant model</a:t>
            </a:r>
            <a:endParaRPr lang="en-US" dirty="0"/>
          </a:p>
        </p:txBody>
      </p:sp>
      <p:sp>
        <p:nvSpPr>
          <p:cNvPr id="3" name="Content Placeholder 2"/>
          <p:cNvSpPr>
            <a:spLocks noGrp="1"/>
          </p:cNvSpPr>
          <p:nvPr>
            <p:ph idx="1"/>
          </p:nvPr>
        </p:nvSpPr>
        <p:spPr/>
        <p:txBody>
          <a:bodyPr/>
          <a:lstStyle/>
          <a:p>
            <a:pPr marL="0" indent="0">
              <a:buNone/>
            </a:pPr>
            <a:r>
              <a:rPr lang="en-US" dirty="0"/>
              <a:t>Goal is to provide a certain level of reliability</a:t>
            </a:r>
          </a:p>
          <a:p>
            <a:pPr marL="0" lvl="0" indent="0">
              <a:buNone/>
            </a:pPr>
            <a:r>
              <a:rPr lang="en-US" dirty="0" smtClean="0"/>
              <a:t>Basic idea:</a:t>
            </a:r>
          </a:p>
          <a:p>
            <a:pPr lvl="1">
              <a:buFont typeface="Arial" charset="0"/>
              <a:buChar char="•"/>
            </a:pPr>
            <a:r>
              <a:rPr lang="en-US" dirty="0" smtClean="0"/>
              <a:t>Create enough replicas to reach the required reliability</a:t>
            </a:r>
          </a:p>
          <a:p>
            <a:pPr lvl="1">
              <a:buFont typeface="Arial" charset="0"/>
              <a:buChar char="•"/>
            </a:pPr>
            <a:r>
              <a:rPr lang="en-US" dirty="0" smtClean="0"/>
              <a:t>Optimize </a:t>
            </a:r>
            <a:r>
              <a:rPr lang="en-US" dirty="0" smtClean="0"/>
              <a:t>by choosing the most reliable nodes to place replicas </a:t>
            </a:r>
            <a:r>
              <a:rPr lang="en-US" dirty="0" smtClean="0"/>
              <a:t>on</a:t>
            </a:r>
          </a:p>
          <a:p>
            <a:pPr lvl="1">
              <a:buFont typeface="Arial" charset="0"/>
              <a:buChar char="•"/>
            </a:pPr>
            <a:r>
              <a:rPr lang="en-US" dirty="0"/>
              <a:t>Detect failures and create new replicas if </a:t>
            </a:r>
            <a:r>
              <a:rPr lang="en-US" dirty="0" smtClean="0"/>
              <a:t>needed</a:t>
            </a:r>
            <a:endParaRPr lang="en-US" dirty="0" smtClean="0"/>
          </a:p>
          <a:p>
            <a:pPr lvl="1">
              <a:buFont typeface="Arial" charset="0"/>
              <a:buChar char="•"/>
            </a:pPr>
            <a:r>
              <a:rPr lang="en-US" dirty="0" smtClean="0"/>
              <a:t>Register system events in order to adapt to changing system behavior, e.g. nodes failure rates</a:t>
            </a:r>
            <a:endParaRPr lang="en-US" dirty="0"/>
          </a:p>
        </p:txBody>
      </p:sp>
    </p:spTree>
    <p:extLst>
      <p:ext uri="{BB962C8B-B14F-4D97-AF65-F5344CB8AC3E}">
        <p14:creationId xmlns:p14="http://schemas.microsoft.com/office/powerpoint/2010/main" val="12393221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en-GB" b="0" i="1" smtClean="0">
                        <a:latin typeface="Cambria Math" charset="0"/>
                      </a:rPr>
                      <m:t>𝜆</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Algorithm:</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2639956"/>
            <a:ext cx="6946900" cy="2159000"/>
          </a:xfrm>
          <a:prstGeom prst="rect">
            <a:avLst/>
          </a:prstGeom>
        </p:spPr>
      </p:pic>
    </p:spTree>
    <p:extLst>
      <p:ext uri="{BB962C8B-B14F-4D97-AF65-F5344CB8AC3E}">
        <p14:creationId xmlns:p14="http://schemas.microsoft.com/office/powerpoint/2010/main" val="11140907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2807514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[C,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0.0</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9509501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fontScale="92500" lnSpcReduction="10000"/>
          </a:bodyPr>
          <a:lstStyle/>
          <a:p>
            <a:pPr marL="457200" indent="-457200">
              <a:buFont typeface="+mj-lt"/>
              <a:buAutoNum type="arabicPeriod"/>
            </a:pPr>
            <a:r>
              <a:rPr lang="en-US" dirty="0" smtClean="0"/>
              <a:t>Introduction and goal</a:t>
            </a:r>
          </a:p>
          <a:p>
            <a:pPr marL="457200" indent="-457200">
              <a:buFont typeface="+mj-lt"/>
              <a:buAutoNum type="arabicPeriod"/>
            </a:pPr>
            <a:r>
              <a:rPr lang="en-US" dirty="0" smtClean="0"/>
              <a:t>Related work</a:t>
            </a:r>
          </a:p>
          <a:p>
            <a:pPr marL="457200" indent="-457200">
              <a:buFont typeface="+mj-lt"/>
              <a:buAutoNum type="arabicPeriod"/>
            </a:pPr>
            <a:r>
              <a:rPr lang="en-US" dirty="0" smtClean="0"/>
              <a:t>System model</a:t>
            </a:r>
          </a:p>
          <a:p>
            <a:pPr marL="457200" indent="-457200">
              <a:buFont typeface="+mj-lt"/>
              <a:buAutoNum type="arabicPeriod"/>
            </a:pPr>
            <a:r>
              <a:rPr lang="en-US" dirty="0" smtClean="0"/>
              <a:t>Reliability model</a:t>
            </a:r>
          </a:p>
          <a:p>
            <a:pPr marL="457200" indent="-457200">
              <a:buFont typeface="+mj-lt"/>
              <a:buAutoNum type="arabicPeriod"/>
            </a:pPr>
            <a:r>
              <a:rPr lang="en-US" dirty="0" smtClean="0"/>
              <a:t>Fault-tolerant model</a:t>
            </a:r>
          </a:p>
          <a:p>
            <a:pPr marL="457200" indent="-457200">
              <a:buFont typeface="+mj-lt"/>
              <a:buAutoNum type="arabicPeriod"/>
            </a:pPr>
            <a:r>
              <a:rPr lang="en-US" dirty="0" smtClean="0"/>
              <a:t>Self-adapting model</a:t>
            </a:r>
          </a:p>
          <a:p>
            <a:pPr marL="457200" indent="-457200">
              <a:buFont typeface="+mj-lt"/>
              <a:buAutoNum type="arabicPeriod"/>
            </a:pPr>
            <a:r>
              <a:rPr lang="en-US" dirty="0" smtClean="0"/>
              <a:t>Calvin</a:t>
            </a:r>
          </a:p>
          <a:p>
            <a:pPr marL="457200" indent="-457200">
              <a:buFont typeface="+mj-lt"/>
              <a:buAutoNum type="arabicPeriod"/>
            </a:pPr>
            <a:r>
              <a:rPr lang="en-US" dirty="0" smtClean="0"/>
              <a:t>Implementation</a:t>
            </a:r>
          </a:p>
          <a:p>
            <a:pPr marL="457200" indent="-457200">
              <a:buFont typeface="+mj-lt"/>
              <a:buAutoNum type="arabicPeriod"/>
            </a:pPr>
            <a:r>
              <a:rPr lang="en-US" dirty="0" smtClean="0"/>
              <a:t>Experiments</a:t>
            </a:r>
          </a:p>
          <a:p>
            <a:pPr marL="457200" indent="-457200">
              <a:buFont typeface="+mj-lt"/>
              <a:buAutoNum type="arabicPeriod"/>
            </a:pPr>
            <a:r>
              <a:rPr lang="en-US" dirty="0" smtClean="0"/>
              <a:t>Future Work</a:t>
            </a:r>
            <a:endParaRPr lang="en-US" dirty="0"/>
          </a:p>
        </p:txBody>
      </p:sp>
    </p:spTree>
    <p:extLst>
      <p:ext uri="{BB962C8B-B14F-4D97-AF65-F5344CB8AC3E}">
        <p14:creationId xmlns:p14="http://schemas.microsoft.com/office/powerpoint/2010/main" val="6589156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0.95</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96864"/>
            <a:ext cx="3606800" cy="3721100"/>
          </a:xfrm>
          <a:prstGeom prst="rect">
            <a:avLst/>
          </a:prstGeom>
        </p:spPr>
      </p:pic>
    </p:spTree>
    <p:extLst>
      <p:ext uri="{BB962C8B-B14F-4D97-AF65-F5344CB8AC3E}">
        <p14:creationId xmlns:p14="http://schemas.microsoft.com/office/powerpoint/2010/main" val="7166189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0.995</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84164"/>
            <a:ext cx="3606800" cy="3746500"/>
          </a:xfrm>
          <a:prstGeom prst="rect">
            <a:avLst/>
          </a:prstGeom>
        </p:spPr>
      </p:pic>
    </p:spTree>
    <p:extLst>
      <p:ext uri="{BB962C8B-B14F-4D97-AF65-F5344CB8AC3E}">
        <p14:creationId xmlns:p14="http://schemas.microsoft.com/office/powerpoint/2010/main" val="8755643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(1 – 0.85) = 0.99925</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We’re</a:t>
                </a:r>
                <a:r>
                  <a:rPr lang="sv-SE" dirty="0" smtClean="0"/>
                  <a:t> </a:t>
                </a:r>
                <a:r>
                  <a:rPr lang="sv-SE" dirty="0" err="1" smtClean="0"/>
                  <a:t>done</a:t>
                </a:r>
                <a:r>
                  <a:rPr lang="sv-SE" dirty="0" smtClean="0"/>
                  <a:t>.</a:t>
                </a:r>
                <a:endParaRPr lang="sv-SE" b="0"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6180" y="1984164"/>
            <a:ext cx="3619500" cy="3746500"/>
          </a:xfrm>
          <a:prstGeom prst="rect">
            <a:avLst/>
          </a:prstGeom>
        </p:spPr>
      </p:pic>
    </p:spTree>
    <p:extLst>
      <p:ext uri="{BB962C8B-B14F-4D97-AF65-F5344CB8AC3E}">
        <p14:creationId xmlns:p14="http://schemas.microsoft.com/office/powerpoint/2010/main" val="14619271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While the algorithm makes sure the desired reliability is met, it does not ensure it is met after some time has passed. Therefore, it is run both when failure is detected, but also periodically every 5 seconds.</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Furthermore, after some time, there may be more reliable nodes available, and by moving to them, less replicas may be needed. A optimization algorithm is therefore run as well which</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Moves replicas to more reliable nodes</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Deletes unnecessary replicas</a:t>
            </a: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p:txBody>
      </p:sp>
    </p:spTree>
    <p:extLst>
      <p:ext uri="{BB962C8B-B14F-4D97-AF65-F5344CB8AC3E}">
        <p14:creationId xmlns:p14="http://schemas.microsoft.com/office/powerpoint/2010/main" val="12896991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to more reliable</a:t>
            </a:r>
            <a:endParaRPr lang="en-US" dirty="0"/>
          </a:p>
        </p:txBody>
      </p:sp>
      <p:sp>
        <p:nvSpPr>
          <p:cNvPr id="3" name="Content Placeholder 2"/>
          <p:cNvSpPr>
            <a:spLocks noGrp="1"/>
          </p:cNvSpPr>
          <p:nvPr>
            <p:ph idx="1"/>
          </p:nvPr>
        </p:nvSpPr>
        <p:spPr/>
        <p:txBody>
          <a:bodyPr/>
          <a:lstStyle/>
          <a:p>
            <a:pPr marL="457200" marR="0" lvl="0" indent="-457200" defTabSz="914400" eaLnBrk="1" fontAlgn="auto" latinLnBrk="0" hangingPunct="1">
              <a:lnSpc>
                <a:spcPct val="100000"/>
              </a:lnSpc>
              <a:spcBef>
                <a:spcPts val="0"/>
              </a:spcBef>
              <a:spcAft>
                <a:spcPts val="0"/>
              </a:spcAft>
              <a:buClrTx/>
              <a:buSzTx/>
              <a:buFont typeface="+mj-lt"/>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845734"/>
            <a:ext cx="6652970" cy="4322849"/>
          </a:xfrm>
          <a:prstGeom prst="rect">
            <a:avLst/>
          </a:prstGeom>
        </p:spPr>
      </p:pic>
    </p:spTree>
    <p:extLst>
      <p:ext uri="{BB962C8B-B14F-4D97-AF65-F5344CB8AC3E}">
        <p14:creationId xmlns:p14="http://schemas.microsoft.com/office/powerpoint/2010/main" val="3453637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Deleting unnecessary replicas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7280" y="2445616"/>
            <a:ext cx="6184900" cy="2463800"/>
          </a:xfrm>
        </p:spPr>
      </p:pic>
    </p:spTree>
    <p:extLst>
      <p:ext uri="{BB962C8B-B14F-4D97-AF65-F5344CB8AC3E}">
        <p14:creationId xmlns:p14="http://schemas.microsoft.com/office/powerpoint/2010/main" val="18040042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Assume we have the same situation as before</a:t>
            </a: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4801" y="2122594"/>
            <a:ext cx="3619500" cy="3746500"/>
          </a:xfrm>
          <a:prstGeom prst="rect">
            <a:avLst/>
          </a:prstGeom>
        </p:spPr>
      </p:pic>
    </p:spTree>
    <p:extLst>
      <p:ext uri="{BB962C8B-B14F-4D97-AF65-F5344CB8AC3E}">
        <p14:creationId xmlns:p14="http://schemas.microsoft.com/office/powerpoint/2010/main" val="14374908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After some time, a new more reliable node is</a:t>
            </a:r>
            <a:br>
              <a:rPr lang="en-US" dirty="0" smtClean="0"/>
            </a:br>
            <a:r>
              <a:rPr lang="en-US" dirty="0" smtClean="0"/>
              <a:t>added</a:t>
            </a: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7880" y="2122594"/>
            <a:ext cx="5257800" cy="3746500"/>
          </a:xfrm>
          <a:prstGeom prst="rect">
            <a:avLst/>
          </a:prstGeom>
        </p:spPr>
      </p:pic>
    </p:spTree>
    <p:extLst>
      <p:ext uri="{BB962C8B-B14F-4D97-AF65-F5344CB8AC3E}">
        <p14:creationId xmlns:p14="http://schemas.microsoft.com/office/powerpoint/2010/main" val="1144423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a:t>
            </a:r>
            <a:r>
              <a:rPr lang="en-US" dirty="0" smtClean="0"/>
              <a:t>nodes, </a:t>
            </a:r>
            <a:r>
              <a:rPr lang="is-IS" dirty="0" smtClean="0"/>
              <a:t>and</a:t>
            </a:r>
            <a:br>
              <a:rPr lang="is-IS" dirty="0" smtClean="0"/>
            </a:br>
            <a:r>
              <a:rPr lang="is-IS" dirty="0" smtClean="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7501042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r>
              <a:rPr lang="is-IS" dirty="0" smtClean="0"/>
              <a:t>...”</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20306196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Ensuring reliability of applications of services in running in distributed environments is a complex task</a:t>
            </a:r>
          </a:p>
          <a:p>
            <a:pPr>
              <a:buFont typeface="Arial" charset="0"/>
              <a:buChar char="•"/>
            </a:pPr>
            <a:r>
              <a:rPr lang="en-US" dirty="0" smtClean="0"/>
              <a:t>Problems:</a:t>
            </a:r>
          </a:p>
          <a:p>
            <a:pPr lvl="1">
              <a:buFont typeface="Arial" charset="0"/>
              <a:buChar char="•"/>
            </a:pPr>
            <a:r>
              <a:rPr lang="en-US" dirty="0" smtClean="0"/>
              <a:t>The more resources used, the higher the probability of some of them failing</a:t>
            </a:r>
          </a:p>
          <a:p>
            <a:pPr lvl="1">
              <a:buFont typeface="Arial" charset="0"/>
              <a:buChar char="•"/>
            </a:pPr>
            <a:r>
              <a:rPr lang="en-US" dirty="0" smtClean="0"/>
              <a:t>Heterogeneous components, varying failure behavior</a:t>
            </a:r>
          </a:p>
          <a:p>
            <a:pPr lvl="1">
              <a:buFont typeface="Arial" charset="0"/>
              <a:buChar char="•"/>
            </a:pPr>
            <a:r>
              <a:rPr lang="en-US" dirty="0" smtClean="0"/>
              <a:t>Difficult to model reliability, infinite number of parameters and types of failures to consider</a:t>
            </a:r>
          </a:p>
          <a:p>
            <a:pPr lvl="2">
              <a:buFont typeface="Arial" charset="0"/>
              <a:buChar char="•"/>
            </a:pPr>
            <a:r>
              <a:rPr lang="en-US" dirty="0" smtClean="0"/>
              <a:t>Hardware, network, energy supply, etc.</a:t>
            </a:r>
          </a:p>
          <a:p>
            <a:pPr>
              <a:buFont typeface="Arial" charset="0"/>
              <a:buChar char="•"/>
            </a:pPr>
            <a:r>
              <a:rPr lang="en-US" dirty="0" smtClean="0"/>
              <a:t>For stream processing applications, valuable data may be lost if the processing task fails</a:t>
            </a:r>
          </a:p>
          <a:p>
            <a:pPr>
              <a:buFont typeface="Arial" charset="0"/>
              <a:buChar char="•"/>
            </a:pPr>
            <a:r>
              <a:rPr lang="en-US" dirty="0" smtClean="0"/>
              <a:t>Service providers should ensure reliability in a seamless way, </a:t>
            </a:r>
          </a:p>
          <a:p>
            <a:pPr lvl="1">
              <a:buFont typeface="Arial" charset="0"/>
              <a:buChar char="•"/>
            </a:pPr>
            <a:endParaRPr lang="en-US" dirty="0" smtClean="0"/>
          </a:p>
          <a:p>
            <a:pPr marL="457200" indent="-457200">
              <a:buFont typeface="+mj-lt"/>
              <a:buAutoNum type="arabicPeriod"/>
            </a:pPr>
            <a:endParaRPr lang="en-US" dirty="0"/>
          </a:p>
        </p:txBody>
      </p:sp>
    </p:spTree>
    <p:extLst>
      <p:ext uri="{BB962C8B-B14F-4D97-AF65-F5344CB8AC3E}">
        <p14:creationId xmlns:p14="http://schemas.microsoft.com/office/powerpoint/2010/main" val="11743909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nodes</a:t>
            </a:r>
            <a:r>
              <a:rPr lang="en-US" dirty="0" smtClean="0"/>
              <a:t>...”</a:t>
            </a:r>
          </a:p>
          <a:p>
            <a:pPr marL="0" indent="0">
              <a:lnSpc>
                <a:spcPct val="100000"/>
              </a:lnSpc>
              <a:spcBef>
                <a:spcPts val="0"/>
              </a:spcBef>
              <a:spcAft>
                <a:spcPts val="0"/>
              </a:spcAft>
              <a:buClrTx/>
              <a:buSzTx/>
              <a:buNone/>
              <a:defRPr/>
            </a:pPr>
            <a:endParaRPr lang="en-US" dirty="0" smtClean="0"/>
          </a:p>
          <a:p>
            <a:pPr marL="0" indent="0">
              <a:lnSpc>
                <a:spcPct val="100000"/>
              </a:lnSpc>
              <a:spcBef>
                <a:spcPts val="0"/>
              </a:spcBef>
              <a:spcAft>
                <a:spcPts val="0"/>
              </a:spcAft>
              <a:buClrTx/>
              <a:buSzTx/>
              <a:buNone/>
              <a:defRPr/>
            </a:pPr>
            <a:r>
              <a:rPr lang="en-US" dirty="0" smtClean="0"/>
              <a:t>We’re done.</a:t>
            </a:r>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1120754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3027508"/>
            <a:ext cx="4850972" cy="1932420"/>
          </a:xfrm>
          <a:prstGeom prst="rect">
            <a:avLst/>
          </a:prstGeom>
        </p:spPr>
      </p:pic>
    </p:spTree>
    <p:extLst>
      <p:ext uri="{BB962C8B-B14F-4D97-AF65-F5344CB8AC3E}">
        <p14:creationId xmlns:p14="http://schemas.microsoft.com/office/powerpoint/2010/main" val="8493657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required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(1 – 0.9)</a:t>
            </a:r>
            <a:br>
              <a:rPr lang="is-IS" dirty="0" smtClean="0"/>
            </a:br>
            <a:r>
              <a:rPr lang="is-IS" dirty="0" smtClean="0"/>
              <a:t>	= </a:t>
            </a:r>
            <a:r>
              <a:rPr lang="nb-NO" b="1" dirty="0"/>
              <a:t>0.99995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(A2):</a:t>
            </a:r>
          </a:p>
          <a:p>
            <a:pPr marL="0" indent="0">
              <a:lnSpc>
                <a:spcPct val="100000"/>
              </a:lnSpc>
              <a:spcBef>
                <a:spcPts val="0"/>
              </a:spcBef>
              <a:spcAft>
                <a:spcPts val="0"/>
              </a:spcAft>
              <a:buClrTx/>
              <a:buSzTx/>
              <a:buNone/>
              <a:defRPr/>
            </a:pPr>
            <a:r>
              <a:rPr lang="is-IS" dirty="0" smtClean="0"/>
              <a:t>1 </a:t>
            </a:r>
            <a:r>
              <a:rPr lang="is-IS" dirty="0"/>
              <a:t>– (</a:t>
            </a:r>
            <a:r>
              <a:rPr lang="is-IS" dirty="0" smtClean="0"/>
              <a:t>1 – 0.99</a:t>
            </a:r>
            <a:r>
              <a:rPr lang="is-IS" dirty="0"/>
              <a:t>) * (</a:t>
            </a:r>
            <a:r>
              <a:rPr lang="is-IS" dirty="0" smtClean="0"/>
              <a:t>1 – 0.95) = </a:t>
            </a:r>
            <a:r>
              <a:rPr lang="it-IT" b="1" dirty="0" smtClean="0"/>
              <a:t>0.9995</a:t>
            </a:r>
          </a:p>
          <a:p>
            <a:pPr marL="0" indent="0">
              <a:lnSpc>
                <a:spcPct val="100000"/>
              </a:lnSpc>
              <a:spcBef>
                <a:spcPts val="0"/>
              </a:spcBef>
              <a:spcAft>
                <a:spcPts val="0"/>
              </a:spcAft>
              <a:buClrTx/>
              <a:buSzTx/>
              <a:buNone/>
              <a:defRPr/>
            </a:pPr>
            <a:r>
              <a:rPr lang="it-IT" dirty="0" smtClean="0"/>
              <a:t>0.9995 &gt; 0.999 --&gt; Delete A2.</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5296676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a:t>
            </a:r>
            <a:r>
              <a:rPr lang="nb-NO" b="1" dirty="0" smtClean="0"/>
              <a:t>0.9995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(C):</a:t>
            </a:r>
          </a:p>
          <a:p>
            <a:pPr marL="0" indent="0">
              <a:lnSpc>
                <a:spcPct val="100000"/>
              </a:lnSpc>
              <a:spcBef>
                <a:spcPts val="0"/>
              </a:spcBef>
              <a:spcAft>
                <a:spcPts val="0"/>
              </a:spcAft>
              <a:buClrTx/>
              <a:buSzTx/>
              <a:buNone/>
              <a:defRPr/>
            </a:pPr>
            <a:r>
              <a:rPr lang="is-IS" dirty="0" smtClean="0"/>
              <a:t>1 </a:t>
            </a:r>
            <a:r>
              <a:rPr lang="is-IS" dirty="0"/>
              <a:t>– (</a:t>
            </a:r>
            <a:r>
              <a:rPr lang="is-IS" dirty="0" smtClean="0"/>
              <a:t>1 – 0.99) = </a:t>
            </a:r>
            <a:r>
              <a:rPr lang="is-IS" b="1" dirty="0" smtClean="0"/>
              <a:t>0.99</a:t>
            </a:r>
            <a:endParaRPr lang="it-IT" b="1" dirty="0" smtClean="0"/>
          </a:p>
          <a:p>
            <a:pPr marL="0" indent="0">
              <a:lnSpc>
                <a:spcPct val="100000"/>
              </a:lnSpc>
              <a:spcBef>
                <a:spcPts val="0"/>
              </a:spcBef>
              <a:spcAft>
                <a:spcPts val="0"/>
              </a:spcAft>
              <a:buClrTx/>
              <a:buSzTx/>
              <a:buNone/>
              <a:defRPr/>
            </a:pPr>
            <a:r>
              <a:rPr lang="it-IT" dirty="0" smtClean="0"/>
              <a:t>0.99 &lt; </a:t>
            </a:r>
            <a:r>
              <a:rPr lang="it-IT" dirty="0"/>
              <a:t>0.999 --&gt; </a:t>
            </a:r>
            <a:r>
              <a:rPr lang="it-IT" dirty="0" err="1" smtClean="0"/>
              <a:t>We’re</a:t>
            </a:r>
            <a:r>
              <a:rPr lang="it-IT" dirty="0" smtClean="0"/>
              <a:t> </a:t>
            </a:r>
            <a:r>
              <a:rPr lang="it-IT" dirty="0" err="1" smtClean="0"/>
              <a:t>done</a:t>
            </a:r>
            <a:r>
              <a:rPr lang="it-IT" dirty="0" smtClean="0"/>
              <a:t>.</a:t>
            </a: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47994"/>
            <a:ext cx="5270500" cy="3721100"/>
          </a:xfrm>
          <a:prstGeom prst="rect">
            <a:avLst/>
          </a:prstGeom>
        </p:spPr>
      </p:pic>
    </p:spTree>
    <p:extLst>
      <p:ext uri="{BB962C8B-B14F-4D97-AF65-F5344CB8AC3E}">
        <p14:creationId xmlns:p14="http://schemas.microsoft.com/office/powerpoint/2010/main" val="14115053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SzTx/>
              <a:buNone/>
              <a:defRPr/>
            </a:pPr>
            <a:r>
              <a:rPr lang="en-US" dirty="0" smtClean="0"/>
              <a:t>Heartbeats are periodically sent between runtimes. If no heartbeat from a node is received within 500 </a:t>
            </a:r>
            <a:r>
              <a:rPr lang="en-US" dirty="0" err="1" smtClean="0"/>
              <a:t>ms</a:t>
            </a:r>
            <a:r>
              <a:rPr lang="en-US" dirty="0" smtClean="0"/>
              <a:t>, it is assumed dead.</a:t>
            </a:r>
          </a:p>
          <a:p>
            <a:pPr lvl="1">
              <a:lnSpc>
                <a:spcPct val="100000"/>
              </a:lnSpc>
              <a:spcBef>
                <a:spcPts val="0"/>
              </a:spcBef>
              <a:spcAft>
                <a:spcPts val="0"/>
              </a:spcAft>
              <a:buFont typeface="Arial" panose="020B0604020202020204" pitchFamily="34" charset="0"/>
              <a:buChar char="•"/>
              <a:defRPr/>
            </a:pPr>
            <a:r>
              <a:rPr lang="en-US" dirty="0" smtClean="0"/>
              <a:t>Frequency: 200 </a:t>
            </a:r>
            <a:r>
              <a:rPr lang="en-US" dirty="0" err="1" smtClean="0"/>
              <a:t>ms</a:t>
            </a:r>
            <a:endParaRPr lang="en-US" dirty="0"/>
          </a:p>
          <a:p>
            <a:pPr lvl="1">
              <a:lnSpc>
                <a:spcPct val="100000"/>
              </a:lnSpc>
              <a:spcBef>
                <a:spcPts val="0"/>
              </a:spcBef>
              <a:spcAft>
                <a:spcPts val="0"/>
              </a:spcAft>
              <a:buFont typeface="Arial" panose="020B0604020202020204" pitchFamily="34" charset="0"/>
              <a:buChar char="•"/>
              <a:defRPr/>
            </a:pPr>
            <a:r>
              <a:rPr lang="en-US" dirty="0" smtClean="0"/>
              <a:t>Timeout: 500 </a:t>
            </a:r>
            <a:r>
              <a:rPr lang="en-US" dirty="0" err="1" smtClean="0"/>
              <a:t>ms</a:t>
            </a: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lvl="0" indent="0">
              <a:lnSpc>
                <a:spcPct val="100000"/>
              </a:lnSpc>
              <a:spcBef>
                <a:spcPts val="0"/>
              </a:spcBef>
              <a:spcAft>
                <a:spcPts val="0"/>
              </a:spcAft>
              <a:buSzTx/>
              <a:buNone/>
            </a:pPr>
            <a:r>
              <a:rPr lang="en-US" dirty="0" smtClean="0"/>
              <a:t>Since we assume high bandwidth low latency connections, the time it takes to send the heartbeat is negligible.</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This gives us a worst case scenario of detecting node failures of 500 </a:t>
            </a:r>
            <a:r>
              <a:rPr lang="en-US" dirty="0" err="1" smtClean="0"/>
              <a:t>ms</a:t>
            </a:r>
            <a:r>
              <a:rPr lang="en-US" dirty="0" smtClean="0"/>
              <a:t>, and best case of 300 </a:t>
            </a:r>
            <a:r>
              <a:rPr lang="en-US" dirty="0" err="1" smtClean="0"/>
              <a:t>ms.</a:t>
            </a:r>
            <a:endParaRPr lang="en-US" dirty="0" smtClean="0"/>
          </a:p>
        </p:txBody>
      </p:sp>
    </p:spTree>
    <p:extLst>
      <p:ext uri="{BB962C8B-B14F-4D97-AF65-F5344CB8AC3E}">
        <p14:creationId xmlns:p14="http://schemas.microsoft.com/office/powerpoint/2010/main" val="9415941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 - best and worst case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3298" y="1921567"/>
            <a:ext cx="5050754" cy="4022725"/>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0801" y="1921567"/>
            <a:ext cx="5620640" cy="4022725"/>
          </a:xfrm>
          <a:prstGeom prst="rect">
            <a:avLst/>
          </a:prstGeom>
        </p:spPr>
      </p:pic>
      <p:sp>
        <p:nvSpPr>
          <p:cNvPr id="6" name="TextBox 5"/>
          <p:cNvSpPr txBox="1"/>
          <p:nvPr/>
        </p:nvSpPr>
        <p:spPr>
          <a:xfrm>
            <a:off x="2046623" y="5940989"/>
            <a:ext cx="1904103" cy="369332"/>
          </a:xfrm>
          <a:prstGeom prst="rect">
            <a:avLst/>
          </a:prstGeom>
          <a:noFill/>
        </p:spPr>
        <p:txBody>
          <a:bodyPr wrap="square" rtlCol="0">
            <a:spAutoFit/>
          </a:bodyPr>
          <a:lstStyle/>
          <a:p>
            <a:r>
              <a:rPr lang="en-US" dirty="0" smtClean="0"/>
              <a:t>Worst: </a:t>
            </a:r>
            <a:r>
              <a:rPr lang="en-US" i="1" dirty="0" smtClean="0"/>
              <a:t>t</a:t>
            </a:r>
            <a:r>
              <a:rPr lang="en-US" dirty="0" smtClean="0"/>
              <a:t> = 500’ </a:t>
            </a:r>
            <a:r>
              <a:rPr lang="en-US" dirty="0" err="1" smtClean="0"/>
              <a:t>ms</a:t>
            </a:r>
            <a:endParaRPr lang="en-US" dirty="0"/>
          </a:p>
        </p:txBody>
      </p:sp>
      <p:sp>
        <p:nvSpPr>
          <p:cNvPr id="7" name="TextBox 6"/>
          <p:cNvSpPr txBox="1"/>
          <p:nvPr/>
        </p:nvSpPr>
        <p:spPr>
          <a:xfrm>
            <a:off x="7699751" y="5939605"/>
            <a:ext cx="1742740" cy="369332"/>
          </a:xfrm>
          <a:prstGeom prst="rect">
            <a:avLst/>
          </a:prstGeom>
          <a:noFill/>
        </p:spPr>
        <p:txBody>
          <a:bodyPr wrap="square" rtlCol="0">
            <a:spAutoFit/>
          </a:bodyPr>
          <a:lstStyle/>
          <a:p>
            <a:r>
              <a:rPr lang="en-US" smtClean="0"/>
              <a:t>Best: </a:t>
            </a:r>
            <a:r>
              <a:rPr lang="en-US" i="1" dirty="0"/>
              <a:t>t</a:t>
            </a:r>
            <a:r>
              <a:rPr lang="en-US" dirty="0"/>
              <a:t> </a:t>
            </a:r>
            <a:r>
              <a:rPr lang="en-US"/>
              <a:t>= </a:t>
            </a:r>
            <a:r>
              <a:rPr lang="en-US" smtClean="0"/>
              <a:t>300’ </a:t>
            </a:r>
            <a:r>
              <a:rPr lang="en-US" dirty="0" err="1"/>
              <a:t>ms</a:t>
            </a:r>
            <a:endParaRPr lang="en-US" dirty="0"/>
          </a:p>
        </p:txBody>
      </p:sp>
    </p:spTree>
    <p:extLst>
      <p:ext uri="{BB962C8B-B14F-4D97-AF65-F5344CB8AC3E}">
        <p14:creationId xmlns:p14="http://schemas.microsoft.com/office/powerpoint/2010/main" val="11396114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None/>
              <a:tabLst/>
              <a:defRPr/>
            </a:pPr>
            <a:r>
              <a:rPr lang="en-US" dirty="0" smtClean="0"/>
              <a:t>Recap:</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lvl="0" indent="0">
              <a:lnSpc>
                <a:spcPct val="100000"/>
              </a:lnSpc>
              <a:spcBef>
                <a:spcPts val="0"/>
              </a:spcBef>
              <a:spcAft>
                <a:spcPts val="0"/>
              </a:spcAft>
              <a:buSzTx/>
              <a:buNone/>
              <a:defRPr/>
            </a:pPr>
            <a:r>
              <a:rPr lang="en-US" dirty="0"/>
              <a:t>Only a single node </a:t>
            </a:r>
            <a:r>
              <a:rPr lang="en-US" dirty="0" smtClean="0"/>
              <a:t>should run </a:t>
            </a:r>
            <a:r>
              <a:rPr lang="en-US" dirty="0"/>
              <a:t>this </a:t>
            </a:r>
            <a:r>
              <a:rPr lang="en-US" dirty="0" smtClean="0"/>
              <a:t>algorithm, otherwise a lot of new replicas could be created</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295711"/>
            <a:ext cx="6946900" cy="2159000"/>
          </a:xfrm>
          <a:prstGeom prst="rect">
            <a:avLst/>
          </a:prstGeom>
        </p:spPr>
      </p:pic>
    </p:spTree>
    <p:extLst>
      <p:ext uri="{BB962C8B-B14F-4D97-AF65-F5344CB8AC3E}">
        <p14:creationId xmlns:p14="http://schemas.microsoft.com/office/powerpoint/2010/main" val="12027382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a:t>
            </a:r>
            <a:r>
              <a:rPr lang="en-US" dirty="0"/>
              <a:t>failure cont’d</a:t>
            </a:r>
          </a:p>
        </p:txBody>
      </p:sp>
      <p:sp>
        <p:nvSpPr>
          <p:cNvPr id="3" name="Content Placeholder 2"/>
          <p:cNvSpPr>
            <a:spLocks noGrp="1"/>
          </p:cNvSpPr>
          <p:nvPr>
            <p:ph idx="1"/>
          </p:nvPr>
        </p:nvSpPr>
        <p:spPr/>
        <p:txBody>
          <a:bodyPr>
            <a:normAutofit/>
          </a:bodyPr>
          <a:lstStyle/>
          <a:p>
            <a:pPr marL="0" indent="0">
              <a:buNone/>
            </a:pPr>
            <a:r>
              <a:rPr lang="en-US" dirty="0" smtClean="0"/>
              <a:t>When a node failure is detected, every node take the following steps:</a:t>
            </a:r>
          </a:p>
          <a:p>
            <a:pPr marL="457200" indent="-457200">
              <a:buFont typeface="+mj-lt"/>
              <a:buAutoNum type="arabicPeriod"/>
            </a:pPr>
            <a:r>
              <a:rPr lang="en-US" dirty="0" smtClean="0"/>
              <a:t>Select a node among the remaining nodes, select the one with the highest ID</a:t>
            </a:r>
          </a:p>
          <a:p>
            <a:pPr marL="457200" indent="-457200">
              <a:buFont typeface="+mj-lt"/>
              <a:buAutoNum type="arabicPeriod"/>
            </a:pPr>
            <a:r>
              <a:rPr lang="en-US" dirty="0" smtClean="0"/>
              <a:t>Send a </a:t>
            </a:r>
            <a:r>
              <a:rPr lang="en-US" i="1" dirty="0" smtClean="0"/>
              <a:t>lost node</a:t>
            </a:r>
            <a:r>
              <a:rPr lang="en-US" dirty="0" smtClean="0"/>
              <a:t> message to the selected node, including the ID of the lost node</a:t>
            </a:r>
          </a:p>
          <a:p>
            <a:pPr marL="457200" indent="-457200">
              <a:buFont typeface="+mj-lt"/>
              <a:buAutoNum type="arabicPeriod"/>
            </a:pPr>
            <a:r>
              <a:rPr lang="en-US" dirty="0" smtClean="0"/>
              <a:t>Wait for reply</a:t>
            </a:r>
          </a:p>
          <a:p>
            <a:pPr marL="578358" lvl="1" indent="-285750">
              <a:buFont typeface="Arial" panose="020B0604020202020204" pitchFamily="34" charset="0"/>
              <a:buChar char="•"/>
            </a:pPr>
            <a:r>
              <a:rPr lang="en-US" dirty="0" smtClean="0"/>
              <a:t>If no reply is </a:t>
            </a:r>
            <a:r>
              <a:rPr lang="en-US" dirty="0" smtClean="0"/>
              <a:t>received within a certain time </a:t>
            </a:r>
            <a:r>
              <a:rPr lang="en-US" dirty="0" smtClean="0"/>
              <a:t>- start over at 1</a:t>
            </a:r>
          </a:p>
          <a:p>
            <a:pPr marL="578358" lvl="1" indent="-285750">
              <a:buFont typeface="Arial" panose="020B0604020202020204" pitchFamily="34" charset="0"/>
              <a:buChar char="•"/>
            </a:pPr>
            <a:r>
              <a:rPr lang="en-US" dirty="0"/>
              <a:t>I</a:t>
            </a:r>
            <a:r>
              <a:rPr lang="en-US" dirty="0" smtClean="0"/>
              <a:t>f reply – we’re done</a:t>
            </a:r>
          </a:p>
          <a:p>
            <a:pPr marL="0" indent="0">
              <a:buNone/>
            </a:pPr>
            <a:r>
              <a:rPr lang="en-US" dirty="0" smtClean="0"/>
              <a:t>The node receiving the lost node messages will </a:t>
            </a:r>
            <a:r>
              <a:rPr lang="en-US" dirty="0" smtClean="0"/>
              <a:t>run the greedy algorithm</a:t>
            </a:r>
          </a:p>
          <a:p>
            <a:pPr marL="0" indent="0">
              <a:buNone/>
            </a:pPr>
            <a:r>
              <a:rPr lang="en-US" dirty="0" smtClean="0"/>
              <a:t>i.e. </a:t>
            </a:r>
            <a:r>
              <a:rPr lang="en-US" dirty="0" smtClean="0"/>
              <a:t>check </a:t>
            </a:r>
            <a:r>
              <a:rPr lang="en-US" dirty="0" smtClean="0"/>
              <a:t>whether or not new replicas are needed, and if so, send replication request to one of the nodes holding a replica. When done, it will send a reply to everyone it received a lost node message from.</a:t>
            </a:r>
          </a:p>
        </p:txBody>
      </p:sp>
    </p:spTree>
    <p:extLst>
      <p:ext uri="{BB962C8B-B14F-4D97-AF65-F5344CB8AC3E}">
        <p14:creationId xmlns:p14="http://schemas.microsoft.com/office/powerpoint/2010/main" val="19522403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35463" y="2066925"/>
            <a:ext cx="3581400" cy="3581400"/>
          </a:xfrm>
        </p:spPr>
      </p:pic>
    </p:spTree>
    <p:extLst>
      <p:ext uri="{BB962C8B-B14F-4D97-AF65-F5344CB8AC3E}">
        <p14:creationId xmlns:p14="http://schemas.microsoft.com/office/powerpoint/2010/main" val="20485716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68054" y="1846263"/>
            <a:ext cx="2916217" cy="4022725"/>
          </a:xfrm>
        </p:spPr>
      </p:pic>
    </p:spTree>
    <p:extLst>
      <p:ext uri="{BB962C8B-B14F-4D97-AF65-F5344CB8AC3E}">
        <p14:creationId xmlns:p14="http://schemas.microsoft.com/office/powerpoint/2010/main" val="18859600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ClrTx/>
              <a:buSzTx/>
            </a:pPr>
            <a:r>
              <a:rPr lang="en-US" dirty="0" smtClean="0"/>
              <a:t>Devise a method for dynamically ensuring a certain reliability level applications or services running in distributed environments.</a:t>
            </a:r>
          </a:p>
          <a:p>
            <a:pPr>
              <a:lnSpc>
                <a:spcPct val="100000"/>
              </a:lnSpc>
              <a:spcBef>
                <a:spcPts val="0"/>
              </a:spcBef>
              <a:spcAft>
                <a:spcPts val="0"/>
              </a:spcAft>
              <a:buClrTx/>
              <a:buSzTx/>
            </a:pPr>
            <a:endParaRPr lang="en-US" dirty="0"/>
          </a:p>
          <a:p>
            <a:pPr marL="457200" indent="-457200">
              <a:lnSpc>
                <a:spcPct val="100000"/>
              </a:lnSpc>
              <a:spcBef>
                <a:spcPts val="0"/>
              </a:spcBef>
              <a:spcAft>
                <a:spcPts val="0"/>
              </a:spcAft>
              <a:buClrTx/>
              <a:buSzTx/>
              <a:buFont typeface="+mj-lt"/>
              <a:buAutoNum type="arabicPeriod"/>
            </a:pPr>
            <a:r>
              <a:rPr lang="en-US" dirty="0" smtClean="0"/>
              <a:t>Design a model for expressing the reliability for an application running in a distributed environment</a:t>
            </a:r>
          </a:p>
          <a:p>
            <a:pPr marL="457200" indent="-457200">
              <a:lnSpc>
                <a:spcPct val="100000"/>
              </a:lnSpc>
              <a:spcBef>
                <a:spcPts val="0"/>
              </a:spcBef>
              <a:spcAft>
                <a:spcPts val="0"/>
              </a:spcAft>
              <a:buClrTx/>
              <a:buSzTx/>
              <a:buFont typeface="+mj-lt"/>
              <a:buAutoNum type="arabicPeriod"/>
            </a:pPr>
            <a:r>
              <a:rPr lang="en-US" dirty="0" smtClean="0"/>
              <a:t>Design a framework which dynamically ensures a certain level of reliability by replicating tasks, detecting node failures, and adapting to changing system properties</a:t>
            </a:r>
          </a:p>
          <a:p>
            <a:pPr marL="457200" indent="-457200">
              <a:lnSpc>
                <a:spcPct val="100000"/>
              </a:lnSpc>
              <a:spcBef>
                <a:spcPts val="0"/>
              </a:spcBef>
              <a:spcAft>
                <a:spcPts val="0"/>
              </a:spcAft>
              <a:buClrTx/>
              <a:buFont typeface="+mj-lt"/>
              <a:buAutoNum type="arabicPeriod"/>
            </a:pPr>
            <a:r>
              <a:rPr lang="en-US" dirty="0" smtClean="0"/>
              <a:t>Implement and evaluate model using Calvin</a:t>
            </a:r>
            <a:endParaRPr lang="en-US" dirty="0"/>
          </a:p>
        </p:txBody>
      </p:sp>
    </p:spTree>
    <p:extLst>
      <p:ext uri="{BB962C8B-B14F-4D97-AF65-F5344CB8AC3E}">
        <p14:creationId xmlns:p14="http://schemas.microsoft.com/office/powerpoint/2010/main" val="10701465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4723339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4179450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7768279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before failure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7463" y="2066925"/>
            <a:ext cx="7137400" cy="3581400"/>
          </a:xfrm>
        </p:spPr>
      </p:pic>
    </p:spTree>
    <p:extLst>
      <p:ext uri="{BB962C8B-B14F-4D97-AF65-F5344CB8AC3E}">
        <p14:creationId xmlns:p14="http://schemas.microsoft.com/office/powerpoint/2010/main" val="159441680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after failure</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7463" y="2060575"/>
            <a:ext cx="7137400" cy="3594100"/>
          </a:xfrm>
        </p:spPr>
      </p:pic>
    </p:spTree>
    <p:extLst>
      <p:ext uri="{BB962C8B-B14F-4D97-AF65-F5344CB8AC3E}">
        <p14:creationId xmlns:p14="http://schemas.microsoft.com/office/powerpoint/2010/main" val="10622103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normAutofit lnSpcReduction="10000"/>
          </a:bodyPr>
          <a:lstStyle/>
          <a:p>
            <a:pPr>
              <a:buFont typeface="Arial" charset="0"/>
              <a:buChar char="•"/>
            </a:pPr>
            <a:r>
              <a:rPr lang="sv-SE" dirty="0" err="1" smtClean="0"/>
              <a:t>Recap</a:t>
            </a:r>
            <a:endParaRPr lang="sv-SE" dirty="0" smtClean="0"/>
          </a:p>
          <a:p>
            <a:pPr>
              <a:buFont typeface="Arial" charset="0"/>
              <a:buChar char="•"/>
            </a:pPr>
            <a:endParaRPr lang="sv-SE" dirty="0" smtClean="0"/>
          </a:p>
          <a:p>
            <a:pPr>
              <a:buFont typeface="Arial" charset="0"/>
              <a:buChar char="•"/>
            </a:pPr>
            <a:r>
              <a:rPr lang="en-US" dirty="0" smtClean="0"/>
              <a:t>The time </a:t>
            </a:r>
            <a:r>
              <a:rPr lang="en-US" i="1" dirty="0" smtClean="0"/>
              <a:t>t</a:t>
            </a:r>
            <a:r>
              <a:rPr lang="en-US" dirty="0" smtClean="0"/>
              <a:t> consists of the time it takes to detect a failure, plus the time it takes to create a new replica</a:t>
            </a:r>
          </a:p>
          <a:p>
            <a:pPr>
              <a:buFont typeface="Arial" charset="0"/>
              <a:buChar char="•"/>
            </a:pPr>
            <a:endParaRPr lang="en-US" dirty="0"/>
          </a:p>
          <a:p>
            <a:pPr>
              <a:buFont typeface="Arial" charset="0"/>
              <a:buChar char="•"/>
            </a:pPr>
            <a:r>
              <a:rPr lang="en-US" dirty="0" smtClean="0"/>
              <a:t>Where </a:t>
            </a:r>
            <a:r>
              <a:rPr lang="en-US" i="1" dirty="0" err="1" smtClean="0"/>
              <a:t>T</a:t>
            </a:r>
            <a:r>
              <a:rPr lang="en-US" i="1" baseline="-25000" dirty="0" err="1" smtClean="0"/>
              <a:t>f</a:t>
            </a:r>
            <a:r>
              <a:rPr lang="en-US" dirty="0"/>
              <a:t> </a:t>
            </a:r>
            <a:r>
              <a:rPr lang="en-US" dirty="0" smtClean="0"/>
              <a:t>is the time to detect a failure, statically set to 500 </a:t>
            </a:r>
            <a:r>
              <a:rPr lang="en-US" dirty="0" err="1" smtClean="0"/>
              <a:t>ms</a:t>
            </a:r>
            <a:r>
              <a:rPr lang="en-US" dirty="0" smtClean="0"/>
              <a:t>, while T</a:t>
            </a:r>
            <a:r>
              <a:rPr lang="en-US" baseline="-25000" dirty="0" smtClean="0"/>
              <a:t>R</a:t>
            </a:r>
            <a:r>
              <a:rPr lang="en-US" dirty="0" smtClean="0"/>
              <a:t> varies.</a:t>
            </a:r>
          </a:p>
          <a:p>
            <a:pPr>
              <a:buFont typeface="Arial" charset="0"/>
              <a:buChar char="•"/>
            </a:pPr>
            <a:r>
              <a:rPr lang="en-US" dirty="0" smtClean="0"/>
              <a:t>T</a:t>
            </a:r>
            <a:r>
              <a:rPr lang="en-US" baseline="-25000" dirty="0" smtClean="0"/>
              <a:t>R</a:t>
            </a:r>
            <a:r>
              <a:rPr lang="en-US" dirty="0" smtClean="0"/>
              <a:t> varies depending on </a:t>
            </a:r>
            <a:endParaRPr lang="en-US" dirty="0" smtClean="0"/>
          </a:p>
          <a:p>
            <a:pPr lvl="1">
              <a:buFont typeface="Arial" charset="0"/>
              <a:buChar char="•"/>
            </a:pPr>
            <a:r>
              <a:rPr lang="en-US" dirty="0"/>
              <a:t>T</a:t>
            </a:r>
            <a:r>
              <a:rPr lang="en-US" dirty="0" smtClean="0"/>
              <a:t>he </a:t>
            </a:r>
            <a:r>
              <a:rPr lang="en-US" dirty="0" smtClean="0"/>
              <a:t>size of the task </a:t>
            </a:r>
            <a:r>
              <a:rPr lang="en-US" dirty="0" smtClean="0"/>
              <a:t>state</a:t>
            </a:r>
          </a:p>
          <a:p>
            <a:pPr lvl="1">
              <a:buFont typeface="Arial" charset="0"/>
              <a:buChar char="•"/>
            </a:pPr>
            <a:r>
              <a:rPr lang="en-US" dirty="0" smtClean="0"/>
              <a:t>Whether or not </a:t>
            </a:r>
            <a:r>
              <a:rPr lang="en-US" dirty="0" smtClean="0"/>
              <a:t>the </a:t>
            </a:r>
            <a:r>
              <a:rPr lang="en-US" dirty="0" smtClean="0"/>
              <a:t>selected node to handle the failure </a:t>
            </a:r>
            <a:r>
              <a:rPr lang="en-US" dirty="0" smtClean="0"/>
              <a:t>succeeds or die itself, in case a new node is selected</a:t>
            </a:r>
          </a:p>
          <a:p>
            <a:pPr lvl="1">
              <a:buFont typeface="Arial" charset="0"/>
              <a:buChar char="•"/>
            </a:pPr>
            <a:r>
              <a:rPr lang="en-US" dirty="0" smtClean="0"/>
              <a:t>Whether or not the node </a:t>
            </a:r>
            <a:r>
              <a:rPr lang="en-US" dirty="0" smtClean="0"/>
              <a:t>asked to replicate its replica </a:t>
            </a:r>
            <a:r>
              <a:rPr lang="en-US" dirty="0" smtClean="0"/>
              <a:t> succeeds or die, in case a new node is asked</a:t>
            </a:r>
          </a:p>
        </p:txBody>
      </p:sp>
      <mc:AlternateContent xmlns:mc="http://schemas.openxmlformats.org/markup-compatibility/2006">
        <mc:Choice xmlns:a14="http://schemas.microsoft.com/office/drawing/2010/main" Requires="a14">
          <p:sp>
            <p:nvSpPr>
              <p:cNvPr id="5" name="TextBox 4"/>
              <p:cNvSpPr txBox="1"/>
              <p:nvPr/>
            </p:nvSpPr>
            <p:spPr>
              <a:xfrm>
                <a:off x="5536767" y="3212418"/>
                <a:ext cx="1179425"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sv-SE" b="0" i="1" smtClean="0">
                          <a:latin typeface="Cambria Math" charset="0"/>
                        </a:rPr>
                        <m:t>𝑡</m:t>
                      </m:r>
                      <m:r>
                        <a:rPr lang="el-GR" i="1" smtClean="0">
                          <a:latin typeface="Cambria Math" charset="0"/>
                        </a:rPr>
                        <m:t>=</m:t>
                      </m:r>
                      <m:sSub>
                        <m:sSubPr>
                          <m:ctrlPr>
                            <a:rPr lang="en-US" i="1">
                              <a:latin typeface="Cambria Math" charset="0"/>
                            </a:rPr>
                          </m:ctrlPr>
                        </m:sSubPr>
                        <m:e>
                          <m:r>
                            <a:rPr lang="en-US" i="1">
                              <a:latin typeface="Cambria Math" charset="0"/>
                            </a:rPr>
                            <m:t>𝑇</m:t>
                          </m:r>
                        </m:e>
                        <m:sub>
                          <m:r>
                            <a:rPr lang="en-GB" b="0" i="1" smtClean="0">
                              <a:latin typeface="Cambria Math" charset="0"/>
                            </a:rPr>
                            <m:t>𝑓</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𝑇</m:t>
                          </m:r>
                        </m:e>
                        <m:sub>
                          <m:r>
                            <a:rPr lang="en-US" b="0" i="1" smtClean="0">
                              <a:latin typeface="Cambria Math" charset="0"/>
                            </a:rPr>
                            <m:t>𝑅</m:t>
                          </m:r>
                        </m:sub>
                      </m:sSub>
                    </m:oMath>
                  </m:oMathPara>
                </a14:m>
                <a:endParaRPr lang="en-US" dirty="0"/>
              </a:p>
            </p:txBody>
          </p:sp>
        </mc:Choice>
        <mc:Fallback>
          <p:sp>
            <p:nvSpPr>
              <p:cNvPr id="5" name="TextBox 4"/>
              <p:cNvSpPr txBox="1">
                <a:spLocks noRot="1" noChangeAspect="1" noMove="1" noResize="1" noEditPoints="1" noAdjustHandles="1" noChangeArrowheads="1" noChangeShapeType="1" noTextEdit="1"/>
              </p:cNvSpPr>
              <p:nvPr/>
            </p:nvSpPr>
            <p:spPr>
              <a:xfrm>
                <a:off x="5536767" y="3212418"/>
                <a:ext cx="1179425" cy="299249"/>
              </a:xfrm>
              <a:prstGeom prst="rect">
                <a:avLst/>
              </a:prstGeom>
              <a:blipFill rotWithShape="0">
                <a:blip r:embed="rId3"/>
                <a:stretch>
                  <a:fillRect l="-3608" r="-1031"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122733"/>
                <a:ext cx="10058400" cy="4969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122733"/>
                <a:ext cx="10058400" cy="496996"/>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973137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failure example</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8493784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 cont’d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18056385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a:t>
            </a:r>
            <a:r>
              <a:rPr lang="en-US" dirty="0"/>
              <a:t> cont’d</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1790" y="1846263"/>
            <a:ext cx="3328746" cy="4022725"/>
          </a:xfrm>
        </p:spPr>
      </p:pic>
    </p:spTree>
    <p:extLst>
      <p:ext uri="{BB962C8B-B14F-4D97-AF65-F5344CB8AC3E}">
        <p14:creationId xmlns:p14="http://schemas.microsoft.com/office/powerpoint/2010/main" val="11353131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cope with the varying time T</a:t>
            </a:r>
            <a:r>
              <a:rPr lang="en-US" baseline="-25000" dirty="0" smtClean="0"/>
              <a:t>R</a:t>
            </a:r>
            <a:r>
              <a:rPr lang="en-US" dirty="0" smtClean="0"/>
              <a:t>, an experiment was conducted during which each time T</a:t>
            </a:r>
            <a:r>
              <a:rPr lang="en-US" baseline="-25000" dirty="0" smtClean="0"/>
              <a:t>R</a:t>
            </a:r>
            <a:r>
              <a:rPr lang="en-US" dirty="0" smtClean="0"/>
              <a:t> was registered, in order to find a distribution fitting to the data. Several distributions was tested, and log-logistic was found to be the best fit.</a:t>
            </a:r>
          </a:p>
          <a:p>
            <a:pPr>
              <a:buFont typeface="Arial" charset="0"/>
              <a:buChar char="•"/>
            </a:pPr>
            <a:endParaRPr lang="en-US" dirty="0" smtClean="0"/>
          </a:p>
          <a:p>
            <a:pPr>
              <a:buFont typeface="Arial" charset="0"/>
              <a:buChar cha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5610" y="3151989"/>
            <a:ext cx="3640872" cy="3108975"/>
          </a:xfrm>
          <a:prstGeom prst="rect">
            <a:avLst/>
          </a:prstGeom>
        </p:spPr>
      </p:pic>
    </p:spTree>
    <p:extLst>
      <p:ext uri="{BB962C8B-B14F-4D97-AF65-F5344CB8AC3E}">
        <p14:creationId xmlns:p14="http://schemas.microsoft.com/office/powerpoint/2010/main" val="6831420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smtClean="0"/>
              <a:t>Most previous work aims at maximizing the reliability under various constraints such as</a:t>
            </a:r>
            <a:endParaRPr lang="en-US" dirty="0"/>
          </a:p>
          <a:p>
            <a:pPr lvl="1">
              <a:buFont typeface="Arial" charset="0"/>
              <a:buChar char="•"/>
            </a:pPr>
            <a:r>
              <a:rPr lang="en-US" dirty="0"/>
              <a:t>Meeting deadlines</a:t>
            </a:r>
          </a:p>
          <a:p>
            <a:pPr lvl="1">
              <a:buFont typeface="Arial" charset="0"/>
              <a:buChar char="•"/>
            </a:pPr>
            <a:r>
              <a:rPr lang="en-US" dirty="0"/>
              <a:t>Producing the correct </a:t>
            </a:r>
            <a:r>
              <a:rPr lang="en-US" dirty="0" smtClean="0"/>
              <a:t>result</a:t>
            </a:r>
          </a:p>
          <a:p>
            <a:pPr>
              <a:buFont typeface="Arial" charset="0"/>
              <a:buChar char="•"/>
            </a:pPr>
            <a:r>
              <a:rPr lang="en-US" dirty="0" smtClean="0"/>
              <a:t>Some has maximizing reliability as a primary objective, but do not ensure a certain reliability is met</a:t>
            </a:r>
          </a:p>
          <a:p>
            <a:pPr>
              <a:buFont typeface="Arial" charset="0"/>
              <a:buChar char="•"/>
            </a:pPr>
            <a:r>
              <a:rPr lang="en-US" dirty="0" smtClean="0"/>
              <a:t>Others ensure a </a:t>
            </a:r>
            <a:r>
              <a:rPr lang="en-US" dirty="0" smtClean="0"/>
              <a:t>certain </a:t>
            </a:r>
            <a:r>
              <a:rPr lang="en-US" dirty="0" smtClean="0"/>
              <a:t>reliability is met, </a:t>
            </a:r>
            <a:r>
              <a:rPr lang="en-US" dirty="0" smtClean="0"/>
              <a:t>but do not ensure this reliability is met over </a:t>
            </a:r>
            <a:r>
              <a:rPr lang="en-US" dirty="0" smtClean="0"/>
              <a:t>time</a:t>
            </a:r>
          </a:p>
          <a:p>
            <a:pPr lvl="1">
              <a:buFont typeface="Arial" charset="0"/>
              <a:buChar char="•"/>
            </a:pPr>
            <a:r>
              <a:rPr lang="en-US" dirty="0" smtClean="0"/>
              <a:t>Some using replication does not start new replicas in case of failure</a:t>
            </a:r>
            <a:endParaRPr lang="en-US" dirty="0"/>
          </a:p>
          <a:p>
            <a:pPr>
              <a:buFont typeface="Arial" charset="0"/>
              <a:buChar char="•"/>
            </a:pPr>
            <a:endParaRPr lang="en-US" dirty="0" smtClean="0"/>
          </a:p>
          <a:p>
            <a:pPr>
              <a:buFont typeface="Arial" charset="0"/>
              <a:buChar char="•"/>
            </a:pPr>
            <a:endParaRPr lang="en-US" dirty="0"/>
          </a:p>
        </p:txBody>
      </p:sp>
    </p:spTree>
    <p:extLst>
      <p:ext uri="{BB962C8B-B14F-4D97-AF65-F5344CB8AC3E}">
        <p14:creationId xmlns:p14="http://schemas.microsoft.com/office/powerpoint/2010/main" val="2190358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r>
              <a:rPr lang="en-US" dirty="0" smtClean="0"/>
              <a:t>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find a value for T</a:t>
            </a:r>
            <a:r>
              <a:rPr lang="en-US" baseline="-25000" dirty="0" smtClean="0"/>
              <a:t>R</a:t>
            </a:r>
            <a:r>
              <a:rPr lang="en-US" dirty="0" smtClean="0"/>
              <a:t> to use in the reliability model, all previously registered values are used to find the shape parameters for the log-logistic distribution, after which the 95th percentile value is used.</a:t>
            </a:r>
          </a:p>
          <a:p>
            <a:pPr>
              <a:buFont typeface="Arial" charset="0"/>
              <a:buChar char="•"/>
            </a:pPr>
            <a:endParaRPr lang="en-US" dirty="0" smtClean="0"/>
          </a:p>
          <a:p>
            <a:pPr>
              <a:buFont typeface="Arial" charset="0"/>
              <a:buChar char="•"/>
            </a:pPr>
            <a:endParaRPr lang="en-US" dirty="0" smtClean="0"/>
          </a:p>
        </p:txBody>
      </p:sp>
    </p:spTree>
    <p:extLst>
      <p:ext uri="{BB962C8B-B14F-4D97-AF65-F5344CB8AC3E}">
        <p14:creationId xmlns:p14="http://schemas.microsoft.com/office/powerpoint/2010/main" val="91189755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a:t>
            </a:r>
            <a:endParaRPr lang="en-US" dirty="0"/>
          </a:p>
        </p:txBody>
      </p:sp>
      <p:sp>
        <p:nvSpPr>
          <p:cNvPr id="3" name="Content Placeholder 2"/>
          <p:cNvSpPr>
            <a:spLocks noGrp="1"/>
          </p:cNvSpPr>
          <p:nvPr>
            <p:ph idx="1"/>
          </p:nvPr>
        </p:nvSpPr>
        <p:spPr>
          <a:xfrm>
            <a:off x="1097280" y="1845734"/>
            <a:ext cx="10058400" cy="4023360"/>
          </a:xfrm>
        </p:spPr>
        <p:txBody>
          <a:bodyPr/>
          <a:lstStyle/>
          <a:p>
            <a:pPr>
              <a:buFont typeface="Arial" panose="020B0604020202020204" pitchFamily="34" charset="0"/>
              <a:buChar char="•"/>
            </a:pPr>
            <a:r>
              <a:rPr lang="en-US" dirty="0" smtClean="0"/>
              <a:t> Calvin is an actor-based application environment for light-weight </a:t>
            </a:r>
            <a:r>
              <a:rPr lang="en-US" dirty="0" err="1" smtClean="0"/>
              <a:t>IoT</a:t>
            </a:r>
            <a:r>
              <a:rPr lang="en-US" dirty="0" smtClean="0"/>
              <a:t> applications. Its key components are </a:t>
            </a:r>
          </a:p>
          <a:p>
            <a:pPr lvl="1">
              <a:buFont typeface="Arial" panose="020B0604020202020204" pitchFamily="34" charset="0"/>
              <a:buChar char="•"/>
            </a:pPr>
            <a:r>
              <a:rPr lang="en-US" dirty="0" smtClean="0"/>
              <a:t>runtimes</a:t>
            </a:r>
          </a:p>
          <a:p>
            <a:pPr lvl="1">
              <a:buFont typeface="Arial" panose="020B0604020202020204" pitchFamily="34" charset="0"/>
              <a:buChar char="•"/>
            </a:pPr>
            <a:r>
              <a:rPr lang="en-US" dirty="0"/>
              <a:t>a</a:t>
            </a:r>
            <a:r>
              <a:rPr lang="en-US" dirty="0" smtClean="0"/>
              <a:t>ctors</a:t>
            </a:r>
          </a:p>
          <a:p>
            <a:pPr lvl="1">
              <a:buFont typeface="Arial" panose="020B0604020202020204" pitchFamily="34" charset="0"/>
              <a:buChar char="•"/>
            </a:pPr>
            <a:r>
              <a:rPr lang="en-US" dirty="0"/>
              <a:t>a</a:t>
            </a:r>
            <a:r>
              <a:rPr lang="en-US" dirty="0" smtClean="0"/>
              <a:t>pplications</a:t>
            </a:r>
          </a:p>
          <a:p>
            <a:pPr lvl="1">
              <a:buFont typeface="Arial" panose="020B0604020202020204" pitchFamily="34" charset="0"/>
              <a:buChar char="•"/>
            </a:pPr>
            <a:r>
              <a:rPr lang="en-US" dirty="0" smtClean="0"/>
              <a:t>and the use of </a:t>
            </a:r>
            <a:r>
              <a:rPr lang="en-US" dirty="0" err="1" smtClean="0"/>
              <a:t>Kademlia</a:t>
            </a:r>
            <a:r>
              <a:rPr lang="en-US" dirty="0" smtClean="0"/>
              <a:t>, a distributed hash table</a:t>
            </a:r>
          </a:p>
        </p:txBody>
      </p:sp>
    </p:spTree>
    <p:extLst>
      <p:ext uri="{BB962C8B-B14F-4D97-AF65-F5344CB8AC3E}">
        <p14:creationId xmlns:p14="http://schemas.microsoft.com/office/powerpoint/2010/main" val="133755788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runtime</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 Calvin runtime </a:t>
            </a:r>
            <a:r>
              <a:rPr lang="en-US" dirty="0"/>
              <a:t>is a self-managed container for application </a:t>
            </a:r>
            <a:r>
              <a:rPr lang="en-US" dirty="0" smtClean="0"/>
              <a:t>actors</a:t>
            </a:r>
          </a:p>
          <a:p>
            <a:pPr>
              <a:buFont typeface="Arial" panose="020B0604020202020204" pitchFamily="34" charset="0"/>
              <a:buChar char="•"/>
            </a:pPr>
            <a:r>
              <a:rPr lang="en-US" dirty="0" smtClean="0"/>
              <a:t> Provides </a:t>
            </a:r>
            <a:r>
              <a:rPr lang="en-US" dirty="0"/>
              <a:t>data transport between actors both within the same runtime and between </a:t>
            </a:r>
            <a:r>
              <a:rPr lang="en-US" dirty="0" smtClean="0"/>
              <a:t>different </a:t>
            </a:r>
            <a:r>
              <a:rPr lang="en-US" dirty="0"/>
              <a:t>runtimes</a:t>
            </a:r>
            <a:r>
              <a:rPr lang="en-US" dirty="0" smtClean="0"/>
              <a:t>.</a:t>
            </a:r>
            <a:endParaRPr lang="en-US" dirty="0"/>
          </a:p>
        </p:txBody>
      </p:sp>
    </p:spTree>
    <p:extLst>
      <p:ext uri="{BB962C8B-B14F-4D97-AF65-F5344CB8AC3E}">
        <p14:creationId xmlns:p14="http://schemas.microsoft.com/office/powerpoint/2010/main" val="118474553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actor</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An actor in Calvin consists of ports, actions, and preconditions under which actions can fire.</a:t>
            </a:r>
          </a:p>
          <a:p>
            <a:pPr>
              <a:buFont typeface="Arial" panose="020B0604020202020204" pitchFamily="34" charset="0"/>
              <a:buChar char="•"/>
            </a:pPr>
            <a:r>
              <a:rPr lang="en-US" dirty="0"/>
              <a:t> </a:t>
            </a:r>
            <a:r>
              <a:rPr lang="en-US" dirty="0" smtClean="0"/>
              <a:t>For each in-port there is a queue of messages, called tokens, to process. Each out-port has a queue of tokens to send to another actors in-port.</a:t>
            </a:r>
          </a:p>
          <a:p>
            <a:pPr>
              <a:buFont typeface="Arial" panose="020B0604020202020204" pitchFamily="34" charset="0"/>
              <a:buChar char="•"/>
            </a:pPr>
            <a:r>
              <a:rPr lang="en-US" dirty="0"/>
              <a:t> </a:t>
            </a:r>
            <a:r>
              <a:rPr lang="en-US" dirty="0" smtClean="0"/>
              <a:t>The state of an actor is used when migrating or replicating an actor and consists mainly of</a:t>
            </a:r>
          </a:p>
          <a:p>
            <a:pPr lvl="1">
              <a:buFont typeface="Arial" charset="0"/>
              <a:buChar char="•"/>
            </a:pPr>
            <a:r>
              <a:rPr lang="en-US" dirty="0" smtClean="0"/>
              <a:t>The type of actor</a:t>
            </a:r>
          </a:p>
          <a:p>
            <a:pPr lvl="1">
              <a:buFont typeface="Arial" charset="0"/>
              <a:buChar char="•"/>
            </a:pPr>
            <a:r>
              <a:rPr lang="en-US" dirty="0" smtClean="0"/>
              <a:t>Arguments needed to create the actor</a:t>
            </a:r>
          </a:p>
          <a:p>
            <a:pPr lvl="1">
              <a:buFont typeface="Arial" charset="0"/>
              <a:buChar char="•"/>
            </a:pPr>
            <a:r>
              <a:rPr lang="en-US" dirty="0" smtClean="0"/>
              <a:t>Port connections information</a:t>
            </a:r>
          </a:p>
          <a:p>
            <a:pPr lvl="1">
              <a:buFont typeface="Arial" charset="0"/>
              <a:buChar char="•"/>
            </a:pPr>
            <a:r>
              <a:rPr lang="en-US" dirty="0" smtClean="0"/>
              <a:t>Port queues</a:t>
            </a:r>
          </a:p>
        </p:txBody>
      </p:sp>
    </p:spTree>
    <p:extLst>
      <p:ext uri="{BB962C8B-B14F-4D97-AF65-F5344CB8AC3E}">
        <p14:creationId xmlns:p14="http://schemas.microsoft.com/office/powerpoint/2010/main" val="56898381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application</a:t>
            </a:r>
            <a:endParaRPr lang="en-US" dirty="0"/>
          </a:p>
        </p:txBody>
      </p:sp>
      <p:sp>
        <p:nvSpPr>
          <p:cNvPr id="3" name="Content Placeholder 2"/>
          <p:cNvSpPr>
            <a:spLocks noGrp="1"/>
          </p:cNvSpPr>
          <p:nvPr>
            <p:ph idx="1"/>
          </p:nvPr>
        </p:nvSpPr>
        <p:spPr/>
        <p:txBody>
          <a:bodyPr/>
          <a:lstStyle/>
          <a:p>
            <a:pPr marL="0" indent="0">
              <a:buNone/>
            </a:pPr>
            <a:r>
              <a:rPr lang="en-US" dirty="0" smtClean="0"/>
              <a:t>An application in Calvin is made up from a set of connected actors.</a:t>
            </a:r>
          </a:p>
          <a:p>
            <a:pPr marL="0" indent="0">
              <a:buNone/>
            </a:pPr>
            <a:r>
              <a:rPr lang="en-US" dirty="0" smtClean="0"/>
              <a:t>Example:</a:t>
            </a:r>
            <a:endParaRPr lang="en-US" dirty="0"/>
          </a:p>
          <a:p>
            <a:pPr marL="0" indent="0">
              <a:buNone/>
            </a:pPr>
            <a:r>
              <a:rPr lang="en-US" dirty="0" err="1" smtClean="0">
                <a:latin typeface="Monaco" charset="0"/>
                <a:ea typeface="Monaco" charset="0"/>
                <a:cs typeface="Monaco" charset="0"/>
              </a:rPr>
              <a:t>src</a:t>
            </a:r>
            <a:r>
              <a:rPr lang="en-US" dirty="0" smtClean="0">
                <a:latin typeface="Monaco" charset="0"/>
                <a:ea typeface="Monaco" charset="0"/>
                <a:cs typeface="Monaco" charset="0"/>
              </a:rPr>
              <a:t> : </a:t>
            </a:r>
            <a:r>
              <a:rPr lang="en-US" dirty="0" err="1" smtClean="0">
                <a:latin typeface="Monaco" charset="0"/>
                <a:ea typeface="Monaco" charset="0"/>
                <a:cs typeface="Monaco" charset="0"/>
              </a:rPr>
              <a:t>std.CountTimer</a:t>
            </a:r>
            <a:r>
              <a:rPr lang="en-US" dirty="0" smtClean="0">
                <a:latin typeface="Monaco" charset="0"/>
                <a:ea typeface="Monaco" charset="0"/>
                <a:cs typeface="Monaco" charset="0"/>
              </a:rPr>
              <a:t>(sleep=0.5)</a:t>
            </a:r>
          </a:p>
          <a:p>
            <a:pPr marL="0" indent="0">
              <a:buNone/>
            </a:pPr>
            <a:r>
              <a:rPr lang="en-US" dirty="0" smtClean="0">
                <a:latin typeface="Monaco" charset="0"/>
                <a:ea typeface="Monaco" charset="0"/>
                <a:cs typeface="Monaco" charset="0"/>
              </a:rPr>
              <a:t>id : </a:t>
            </a:r>
            <a:r>
              <a:rPr lang="en-US" dirty="0" err="1" smtClean="0">
                <a:latin typeface="Monaco" charset="0"/>
                <a:ea typeface="Monaco" charset="0"/>
                <a:cs typeface="Monaco" charset="0"/>
              </a:rPr>
              <a:t>std.Identity</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snk</a:t>
            </a:r>
            <a:r>
              <a:rPr lang="en-US" dirty="0" smtClean="0">
                <a:latin typeface="Monaco" charset="0"/>
                <a:ea typeface="Monaco" charset="0"/>
                <a:cs typeface="Monaco" charset="0"/>
              </a:rPr>
              <a:t> : </a:t>
            </a:r>
            <a:r>
              <a:rPr lang="en-US" dirty="0" err="1" smtClean="0">
                <a:latin typeface="Monaco" charset="0"/>
                <a:ea typeface="Monaco" charset="0"/>
                <a:cs typeface="Monaco" charset="0"/>
              </a:rPr>
              <a:t>io.Print</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src.integer</a:t>
            </a:r>
            <a:r>
              <a:rPr lang="en-US" dirty="0" smtClean="0">
                <a:latin typeface="Monaco" charset="0"/>
                <a:ea typeface="Monaco" charset="0"/>
                <a:cs typeface="Monaco" charset="0"/>
              </a:rPr>
              <a:t> </a:t>
            </a:r>
            <a:r>
              <a:rPr lang="en-US" dirty="0">
                <a:latin typeface="Monaco" charset="0"/>
                <a:ea typeface="Monaco" charset="0"/>
                <a:cs typeface="Monaco" charset="0"/>
              </a:rPr>
              <a:t>&gt; </a:t>
            </a:r>
            <a:r>
              <a:rPr lang="en-US" dirty="0" err="1" smtClean="0">
                <a:latin typeface="Monaco" charset="0"/>
                <a:ea typeface="Monaco" charset="0"/>
                <a:cs typeface="Monaco" charset="0"/>
              </a:rPr>
              <a:t>id.token</a:t>
            </a:r>
            <a:endParaRPr lang="en-US" dirty="0" smtClean="0">
              <a:latin typeface="Monaco" charset="0"/>
              <a:ea typeface="Monaco" charset="0"/>
              <a:cs typeface="Monaco" charset="0"/>
            </a:endParaRPr>
          </a:p>
          <a:p>
            <a:pPr marL="0" indent="0">
              <a:buNone/>
            </a:pPr>
            <a:r>
              <a:rPr lang="en-US" dirty="0" err="1" smtClean="0">
                <a:latin typeface="Monaco" charset="0"/>
                <a:ea typeface="Monaco" charset="0"/>
                <a:cs typeface="Monaco" charset="0"/>
              </a:rPr>
              <a:t>id.token</a:t>
            </a:r>
            <a:r>
              <a:rPr lang="en-US" dirty="0" smtClean="0">
                <a:latin typeface="Monaco" charset="0"/>
                <a:ea typeface="Monaco" charset="0"/>
                <a:cs typeface="Monaco" charset="0"/>
              </a:rPr>
              <a:t> &gt; </a:t>
            </a:r>
            <a:r>
              <a:rPr lang="en-US" dirty="0" err="1" smtClean="0">
                <a:latin typeface="Monaco" charset="0"/>
                <a:ea typeface="Monaco" charset="0"/>
                <a:cs typeface="Monaco" charset="0"/>
              </a:rPr>
              <a:t>snk.token</a:t>
            </a:r>
            <a:endParaRPr lang="en-US" dirty="0" smtClean="0">
              <a:latin typeface="Monaco" charset="0"/>
              <a:ea typeface="Monaco" charset="0"/>
              <a:cs typeface="Monaco"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7780" y="5053605"/>
            <a:ext cx="7137400" cy="1041400"/>
          </a:xfrm>
          <a:prstGeom prst="rect">
            <a:avLst/>
          </a:prstGeom>
        </p:spPr>
      </p:pic>
    </p:spTree>
    <p:extLst>
      <p:ext uri="{BB962C8B-B14F-4D97-AF65-F5344CB8AC3E}">
        <p14:creationId xmlns:p14="http://schemas.microsoft.com/office/powerpoint/2010/main" val="137511992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sp>
        <p:nvSpPr>
          <p:cNvPr id="2" name="Title 1"/>
          <p:cNvSpPr>
            <a:spLocks noGrp="1"/>
          </p:cNvSpPr>
          <p:nvPr>
            <p:ph type="title"/>
          </p:nvPr>
        </p:nvSpPr>
        <p:spPr/>
        <p:txBody>
          <a:bodyPr/>
          <a:lstStyle/>
          <a:p>
            <a:r>
              <a:rPr lang="en-US" dirty="0" smtClean="0"/>
              <a:t>Changes made to Calvin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Replication</a:t>
            </a:r>
          </a:p>
          <a:p>
            <a:pPr>
              <a:buFont typeface="Arial" charset="0"/>
              <a:buChar char="•"/>
            </a:pPr>
            <a:r>
              <a:rPr lang="en-US" dirty="0" smtClean="0"/>
              <a:t> Fan-in/fan-out model – allowing multiple connections for an </a:t>
            </a:r>
            <a:r>
              <a:rPr lang="en-US" dirty="0" err="1" smtClean="0"/>
              <a:t>inport</a:t>
            </a:r>
            <a:endParaRPr lang="en-US" dirty="0" smtClean="0"/>
          </a:p>
          <a:p>
            <a:pPr>
              <a:buFont typeface="Arial" charset="0"/>
              <a:buChar char="•"/>
            </a:pPr>
            <a:r>
              <a:rPr lang="en-US" dirty="0" smtClean="0"/>
              <a:t> Heartbeat system setup by each runtime creating a Heartbeat actor</a:t>
            </a:r>
          </a:p>
          <a:p>
            <a:pPr lvl="1">
              <a:buFont typeface="Arial" charset="0"/>
              <a:buChar char="•"/>
            </a:pPr>
            <a:r>
              <a:rPr lang="en-US" dirty="0" smtClean="0"/>
              <a:t>Listens for heartbeats</a:t>
            </a:r>
          </a:p>
          <a:p>
            <a:pPr lvl="1">
              <a:buFont typeface="Arial" charset="0"/>
              <a:buChar char="•"/>
            </a:pPr>
            <a:r>
              <a:rPr lang="en-US" dirty="0" smtClean="0"/>
              <a:t>Send heartbeats to other runtimes</a:t>
            </a:r>
          </a:p>
          <a:p>
            <a:pPr>
              <a:buFont typeface="Arial" charset="0"/>
              <a:buChar char="•"/>
            </a:pPr>
            <a:r>
              <a:rPr lang="en-US" dirty="0" smtClean="0"/>
              <a:t> Resource reporter – reports CPU usage to the other runtimes</a:t>
            </a:r>
          </a:p>
          <a:p>
            <a:pPr>
              <a:buFont typeface="Arial" charset="0"/>
              <a:buChar char="•"/>
            </a:pPr>
            <a:r>
              <a:rPr lang="en-US" dirty="0" smtClean="0"/>
              <a:t> Lost node handler – handles lost node</a:t>
            </a:r>
          </a:p>
          <a:p>
            <a:pPr>
              <a:buFont typeface="Arial" charset="0"/>
              <a:buChar char="•"/>
            </a:pPr>
            <a:r>
              <a:rPr lang="en-US" dirty="0" smtClean="0"/>
              <a:t> Replicator – replicates actors</a:t>
            </a:r>
            <a:endParaRPr lang="en-US" dirty="0"/>
          </a:p>
          <a:p>
            <a:pPr marL="0" indent="0">
              <a:buNone/>
            </a:pPr>
            <a:endParaRPr lang="en-US" b="1" dirty="0"/>
          </a:p>
        </p:txBody>
      </p:sp>
    </p:spTree>
    <p:extLst>
      <p:ext uri="{BB962C8B-B14F-4D97-AF65-F5344CB8AC3E}">
        <p14:creationId xmlns:p14="http://schemas.microsoft.com/office/powerpoint/2010/main" val="51005624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a:t>
            </a:r>
            <a:endParaRPr lang="en-US" dirty="0"/>
          </a:p>
        </p:txBody>
      </p:sp>
      <p:sp>
        <p:nvSpPr>
          <p:cNvPr id="3" name="Content Placeholder 2"/>
          <p:cNvSpPr>
            <a:spLocks noGrp="1"/>
          </p:cNvSpPr>
          <p:nvPr>
            <p:ph idx="1"/>
          </p:nvPr>
        </p:nvSpPr>
        <p:spPr/>
        <p:txBody>
          <a:bodyPr>
            <a:normAutofit lnSpcReduction="10000"/>
          </a:bodyPr>
          <a:lstStyle/>
          <a:p>
            <a:r>
              <a:rPr lang="en-US" dirty="0" smtClean="0"/>
              <a:t>We have conducted a set of various tests to prove the usefulness of our model.</a:t>
            </a:r>
          </a:p>
          <a:p>
            <a:r>
              <a:rPr lang="en-US" dirty="0" smtClean="0"/>
              <a:t>The goal was to show our model</a:t>
            </a:r>
          </a:p>
          <a:p>
            <a:pPr marL="457200" indent="-457200">
              <a:buFont typeface="+mj-lt"/>
              <a:buAutoNum type="arabicPeriod"/>
            </a:pPr>
            <a:r>
              <a:rPr lang="en-US" dirty="0" smtClean="0"/>
              <a:t>Dynamically ensures the required reliability is met, despite the event of node failures, by dynamically creating new replicas when old ones die</a:t>
            </a:r>
          </a:p>
          <a:p>
            <a:pPr marL="457200" indent="-457200">
              <a:buFont typeface="+mj-lt"/>
              <a:buAutoNum type="arabicPeriod"/>
            </a:pPr>
            <a:r>
              <a:rPr lang="en-US" dirty="0" smtClean="0"/>
              <a:t>Uses the optimal number of replicas </a:t>
            </a:r>
            <a:r>
              <a:rPr lang="en-US" dirty="0" smtClean="0"/>
              <a:t>by</a:t>
            </a:r>
          </a:p>
          <a:p>
            <a:pPr marL="749808" lvl="1" indent="-457200">
              <a:buFont typeface="+mj-lt"/>
              <a:buAutoNum type="arabicPeriod"/>
            </a:pPr>
            <a:r>
              <a:rPr lang="en-US" dirty="0" smtClean="0"/>
              <a:t>choosing </a:t>
            </a:r>
            <a:r>
              <a:rPr lang="en-US" dirty="0" smtClean="0"/>
              <a:t>the most reliable </a:t>
            </a:r>
            <a:r>
              <a:rPr lang="en-US" dirty="0" smtClean="0"/>
              <a:t>nodes, and </a:t>
            </a:r>
          </a:p>
          <a:p>
            <a:pPr marL="749808" lvl="1" indent="-457200">
              <a:buFont typeface="+mj-lt"/>
              <a:buAutoNum type="arabicPeriod"/>
            </a:pPr>
            <a:r>
              <a:rPr lang="en-US" dirty="0" smtClean="0"/>
              <a:t>moving replicas to more reliable nodes as they become available, and deleting unnecessary replicas</a:t>
            </a:r>
            <a:endParaRPr lang="en-US" dirty="0" smtClean="0"/>
          </a:p>
          <a:p>
            <a:pPr marL="457200" indent="-457200">
              <a:buFont typeface="+mj-lt"/>
              <a:buAutoNum type="arabicPeriod"/>
            </a:pPr>
            <a:r>
              <a:rPr lang="en-US" dirty="0" smtClean="0"/>
              <a:t>Adapts to changing system properties</a:t>
            </a:r>
          </a:p>
          <a:p>
            <a:pPr marL="0" indent="0">
              <a:buNone/>
            </a:pPr>
            <a:endParaRPr lang="en-US" dirty="0"/>
          </a:p>
          <a:p>
            <a:pPr marL="0" indent="0">
              <a:buNone/>
            </a:pPr>
            <a:r>
              <a:rPr lang="en-US" dirty="0" smtClean="0"/>
              <a:t>We also measured how the replication time varied depending on the state size, as the replication time is an important part of the reliability model.</a:t>
            </a:r>
          </a:p>
        </p:txBody>
      </p:sp>
    </p:spTree>
    <p:extLst>
      <p:ext uri="{BB962C8B-B14F-4D97-AF65-F5344CB8AC3E}">
        <p14:creationId xmlns:p14="http://schemas.microsoft.com/office/powerpoint/2010/main" val="147801427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 setup</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A cluster of 6 servers were used in the experiments.</a:t>
            </a:r>
            <a:endParaRPr lang="en-US" dirty="0"/>
          </a:p>
          <a:p>
            <a:pPr marL="0" indent="0">
              <a:buNone/>
            </a:pPr>
            <a:r>
              <a:rPr lang="en-US" dirty="0" smtClean="0"/>
              <a:t>Server specification:</a:t>
            </a:r>
          </a:p>
          <a:p>
            <a:pPr>
              <a:buFont typeface="Arial" charset="0"/>
              <a:buChar char="•"/>
            </a:pPr>
            <a:r>
              <a:rPr lang="en-US" dirty="0" smtClean="0"/>
              <a:t> Intel(R</a:t>
            </a:r>
            <a:r>
              <a:rPr lang="en-US" dirty="0"/>
              <a:t>) Xeon(R) CPU E5-2420 v2 of 2.20 </a:t>
            </a:r>
            <a:r>
              <a:rPr lang="en-US" dirty="0" smtClean="0"/>
              <a:t>GHz</a:t>
            </a:r>
          </a:p>
          <a:p>
            <a:pPr>
              <a:buFont typeface="Arial" charset="0"/>
              <a:buChar char="•"/>
            </a:pPr>
            <a:r>
              <a:rPr lang="en-US" dirty="0" smtClean="0"/>
              <a:t> 24 </a:t>
            </a:r>
            <a:r>
              <a:rPr lang="en-US" dirty="0"/>
              <a:t>GB </a:t>
            </a:r>
            <a:r>
              <a:rPr lang="en-US" dirty="0" smtClean="0"/>
              <a:t>RAM</a:t>
            </a:r>
          </a:p>
          <a:p>
            <a:pPr>
              <a:buFont typeface="Arial" charset="0"/>
              <a:buChar char="•"/>
            </a:pPr>
            <a:r>
              <a:rPr lang="en-US" dirty="0" smtClean="0"/>
              <a:t> Connected </a:t>
            </a:r>
            <a:r>
              <a:rPr lang="en-US" dirty="0"/>
              <a:t>with a 1000 Mb/s link with a latency </a:t>
            </a:r>
            <a:r>
              <a:rPr lang="en-US" dirty="0" smtClean="0"/>
              <a:t>of</a:t>
            </a:r>
            <a:br>
              <a:rPr lang="en-US" dirty="0" smtClean="0"/>
            </a:br>
            <a:r>
              <a:rPr lang="en-US" dirty="0" smtClean="0"/>
              <a:t>less </a:t>
            </a:r>
            <a:r>
              <a:rPr lang="en-US" dirty="0"/>
              <a:t>than 0.2 </a:t>
            </a:r>
            <a:r>
              <a:rPr lang="en-US" dirty="0" err="1"/>
              <a:t>ms.</a:t>
            </a:r>
            <a:r>
              <a:rPr lang="en-US" dirty="0"/>
              <a:t> </a:t>
            </a:r>
          </a:p>
          <a:p>
            <a:endParaRPr lang="en-US" dirty="0"/>
          </a:p>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768" y="2085764"/>
            <a:ext cx="4902200" cy="3543300"/>
          </a:xfrm>
          <a:prstGeom prst="rect">
            <a:avLst/>
          </a:prstGeom>
        </p:spPr>
      </p:pic>
    </p:spTree>
    <p:extLst>
      <p:ext uri="{BB962C8B-B14F-4D97-AF65-F5344CB8AC3E}">
        <p14:creationId xmlns:p14="http://schemas.microsoft.com/office/powerpoint/2010/main" val="149526421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a:t>
            </a:r>
            <a:endParaRPr lang="en-US" dirty="0"/>
          </a:p>
        </p:txBody>
      </p:sp>
      <p:sp>
        <p:nvSpPr>
          <p:cNvPr id="3" name="Content Placeholder 2"/>
          <p:cNvSpPr>
            <a:spLocks noGrp="1"/>
          </p:cNvSpPr>
          <p:nvPr>
            <p:ph idx="1"/>
          </p:nvPr>
        </p:nvSpPr>
        <p:spPr/>
        <p:txBody>
          <a:bodyPr/>
          <a:lstStyle/>
          <a:p>
            <a:r>
              <a:rPr lang="en-US" dirty="0" smtClean="0"/>
              <a:t>The application used in the experiment consisted of three actors, a producer, </a:t>
            </a:r>
            <a:r>
              <a:rPr lang="en-US" i="1" dirty="0" smtClean="0"/>
              <a:t>service actor</a:t>
            </a:r>
            <a:r>
              <a:rPr lang="en-US" dirty="0" smtClean="0"/>
              <a:t>, and a consumer.</a:t>
            </a:r>
          </a:p>
          <a:p>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580" y="3273214"/>
            <a:ext cx="7289800" cy="1168400"/>
          </a:xfrm>
          <a:prstGeom prst="rect">
            <a:avLst/>
          </a:prstGeom>
        </p:spPr>
      </p:pic>
    </p:spTree>
    <p:extLst>
      <p:ext uri="{BB962C8B-B14F-4D97-AF65-F5344CB8AC3E}">
        <p14:creationId xmlns:p14="http://schemas.microsoft.com/office/powerpoint/2010/main" val="180343738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 cont’d.</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2093" y="1845734"/>
            <a:ext cx="5588774" cy="4066540"/>
          </a:xfrm>
          <a:prstGeom prst="rect">
            <a:avLst/>
          </a:prstGeom>
        </p:spPr>
      </p:pic>
    </p:spTree>
    <p:extLst>
      <p:ext uri="{BB962C8B-B14F-4D97-AF65-F5344CB8AC3E}">
        <p14:creationId xmlns:p14="http://schemas.microsoft.com/office/powerpoint/2010/main" val="8100796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assume an interconnected set of computing resources (nodes), providing redundant paths and interconnectivity between all nodes</a:t>
            </a:r>
          </a:p>
          <a:p>
            <a:pPr lvl="0">
              <a:buFont typeface="Arial" charset="0"/>
              <a:buChar char="•"/>
            </a:pPr>
            <a:r>
              <a:rPr lang="en-US" dirty="0" smtClean="0"/>
              <a:t>All </a:t>
            </a:r>
            <a:r>
              <a:rPr lang="en-US" dirty="0"/>
              <a:t>nodes are within the same cluster</a:t>
            </a:r>
          </a:p>
          <a:p>
            <a:pPr lvl="1">
              <a:buFont typeface="Arial" charset="0"/>
              <a:buChar char="•"/>
            </a:pPr>
            <a:r>
              <a:rPr lang="en-US" dirty="0"/>
              <a:t>Latency is the same between all nodes</a:t>
            </a:r>
          </a:p>
          <a:p>
            <a:pPr marL="0" indent="0">
              <a:lnSpc>
                <a:spcPct val="100000"/>
              </a:lnSpc>
              <a:spcBef>
                <a:spcPts val="0"/>
              </a:spcBef>
              <a:spcAft>
                <a:spcPts val="0"/>
              </a:spcAft>
              <a:buClrTx/>
              <a:buSzTx/>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5168" y="2531185"/>
            <a:ext cx="3581400" cy="3581400"/>
          </a:xfrm>
          <a:prstGeom prst="rect">
            <a:avLst/>
          </a:prstGeom>
        </p:spPr>
      </p:pic>
    </p:spTree>
    <p:extLst>
      <p:ext uri="{BB962C8B-B14F-4D97-AF65-F5344CB8AC3E}">
        <p14:creationId xmlns:p14="http://schemas.microsoft.com/office/powerpoint/2010/main" val="20958847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Simulating node failures</a:t>
            </a:r>
            <a:endParaRPr lang="en-US" dirty="0"/>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921079"/>
            <a:ext cx="2882900" cy="1714500"/>
          </a:xfrm>
          <a:prstGeom prst="rect">
            <a:avLst/>
          </a:prstGeom>
        </p:spPr>
      </p:pic>
    </p:spTree>
    <p:extLst>
      <p:ext uri="{BB962C8B-B14F-4D97-AF65-F5344CB8AC3E}">
        <p14:creationId xmlns:p14="http://schemas.microsoft.com/office/powerpoint/2010/main" val="83238789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 certain reliability</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MTBF for each runtime was 20 seconds</a:t>
            </a:r>
          </a:p>
          <a:p>
            <a:pPr>
              <a:buFont typeface="Arial" charset="0"/>
              <a:buChar char="•"/>
            </a:pPr>
            <a:r>
              <a:rPr lang="en-US" dirty="0" smtClean="0"/>
              <a:t> Required reliability: 0.98</a:t>
            </a:r>
          </a:p>
          <a:p>
            <a:pPr>
              <a:buFont typeface="Arial" charset="0"/>
              <a:buChar char="•"/>
            </a:pPr>
            <a:r>
              <a:rPr lang="en-US" dirty="0" smtClean="0"/>
              <a:t> </a:t>
            </a:r>
            <a:r>
              <a:rPr lang="en-US" dirty="0" smtClean="0"/>
              <a:t>Average time </a:t>
            </a:r>
            <a:r>
              <a:rPr lang="en-US" i="1" dirty="0" smtClean="0"/>
              <a:t>t</a:t>
            </a:r>
            <a:r>
              <a:rPr lang="en-US" dirty="0" smtClean="0"/>
              <a:t>: </a:t>
            </a:r>
            <a:r>
              <a:rPr lang="en-US" dirty="0" smtClean="0"/>
              <a:t>580 </a:t>
            </a:r>
            <a:r>
              <a:rPr lang="en-US" dirty="0" err="1" smtClean="0"/>
              <a:t>ms</a:t>
            </a:r>
            <a:endParaRPr lang="en-US" dirty="0" smtClean="0"/>
          </a:p>
          <a:p>
            <a:pPr>
              <a:buFont typeface="Arial" charset="0"/>
              <a:buChar char="•"/>
            </a:pPr>
            <a:r>
              <a:rPr lang="en-US" dirty="0" smtClean="0"/>
              <a:t> Reliability of nodes: R(t) = e</a:t>
            </a:r>
            <a:r>
              <a:rPr lang="en-US" baseline="30000" dirty="0" smtClean="0"/>
              <a:t>-t/MTBF</a:t>
            </a:r>
            <a:r>
              <a:rPr lang="en-US" dirty="0" smtClean="0"/>
              <a:t> = </a:t>
            </a:r>
            <a:r>
              <a:rPr lang="en-US" dirty="0" smtClean="0"/>
              <a:t>e</a:t>
            </a:r>
            <a:r>
              <a:rPr lang="en-US" baseline="30000" dirty="0" smtClean="0"/>
              <a:t>-580/20000</a:t>
            </a:r>
            <a:r>
              <a:rPr lang="en-US" dirty="0" smtClean="0"/>
              <a:t> = </a:t>
            </a:r>
            <a:r>
              <a:rPr lang="nb-NO" dirty="0"/>
              <a:t>0.97142</a:t>
            </a:r>
            <a:endParaRPr lang="en-US" dirty="0" smtClean="0"/>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691181599"/>
              </p:ext>
            </p:extLst>
          </p:nvPr>
        </p:nvGraphicFramePr>
        <p:xfrm>
          <a:off x="3404795" y="4184724"/>
          <a:ext cx="5443369" cy="1478280"/>
        </p:xfrm>
        <a:graphic>
          <a:graphicData uri="http://schemas.openxmlformats.org/drawingml/2006/table">
            <a:tbl>
              <a:tblPr firstRow="1" bandRow="1">
                <a:tableStyleId>{2D5ABB26-0587-4C30-8999-92F81FD0307C}</a:tableStyleId>
              </a:tblPr>
              <a:tblGrid>
                <a:gridCol w="2086983"/>
                <a:gridCol w="3356386"/>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a:t>
                      </a:r>
                      <a:r>
                        <a:rPr lang="en-US" baseline="0" dirty="0" smtClean="0"/>
                        <a:t>= </a:t>
                      </a:r>
                      <a:r>
                        <a:rPr lang="nb-NO" baseline="0" dirty="0" smtClean="0"/>
                        <a:t>0.97142</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2</a:t>
                      </a:r>
                      <a:r>
                        <a:rPr lang="en-US" baseline="0" dirty="0" smtClean="0"/>
                        <a:t> </a:t>
                      </a:r>
                      <a:r>
                        <a:rPr lang="en-US" baseline="0" dirty="0" smtClean="0"/>
                        <a:t>= </a:t>
                      </a:r>
                      <a:r>
                        <a:rPr lang="nb-NO" b="1" baseline="0" dirty="0" smtClean="0"/>
                        <a:t>0.99918</a:t>
                      </a:r>
                      <a:endParaRPr lang="en-US" b="1"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3</a:t>
                      </a:r>
                      <a:r>
                        <a:rPr lang="en-US" baseline="0" dirty="0" smtClean="0"/>
                        <a:t> </a:t>
                      </a:r>
                      <a:r>
                        <a:rPr lang="en-US" baseline="0" dirty="0" smtClean="0"/>
                        <a:t>= </a:t>
                      </a:r>
                      <a:r>
                        <a:rPr lang="nb-NO" b="1" baseline="0" dirty="0" smtClean="0"/>
                        <a:t>0.99998</a:t>
                      </a:r>
                      <a:endParaRPr lang="en-US" b="1" baseline="30000" dirty="0" smtClean="0"/>
                    </a:p>
                  </a:txBody>
                  <a:tcPr/>
                </a:tc>
              </a:tr>
            </a:tbl>
          </a:graphicData>
        </a:graphic>
      </p:graphicFrame>
    </p:spTree>
    <p:extLst>
      <p:ext uri="{BB962C8B-B14F-4D97-AF65-F5344CB8AC3E}">
        <p14:creationId xmlns:p14="http://schemas.microsoft.com/office/powerpoint/2010/main" val="77961784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69262" y="1846263"/>
            <a:ext cx="8713802" cy="4022725"/>
          </a:xfrm>
        </p:spPr>
      </p:pic>
    </p:spTree>
    <p:extLst>
      <p:ext uri="{BB962C8B-B14F-4D97-AF65-F5344CB8AC3E}">
        <p14:creationId xmlns:p14="http://schemas.microsoft.com/office/powerpoint/2010/main" val="151778970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Optimal number of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MTBFs varied</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600 </a:t>
            </a:r>
            <a:r>
              <a:rPr lang="en-US" dirty="0" err="1" smtClean="0"/>
              <a:t>ms</a:t>
            </a:r>
            <a:endParaRPr lang="en-US" dirty="0" smtClean="0"/>
          </a:p>
          <a:p>
            <a:pPr>
              <a:buFont typeface="Arial" charset="0"/>
              <a:buChar char="•"/>
            </a:pPr>
            <a:r>
              <a:rPr lang="en-US" dirty="0" smtClean="0"/>
              <a:t>Reliability </a:t>
            </a:r>
            <a:r>
              <a:rPr lang="en-US" dirty="0" smtClean="0"/>
              <a:t>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724927196"/>
              </p:ext>
            </p:extLst>
          </p:nvPr>
        </p:nvGraphicFramePr>
        <p:xfrm>
          <a:off x="1097280" y="4058297"/>
          <a:ext cx="4706471" cy="151055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7.5</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a:t>
                      </a:r>
                      <a:r>
                        <a:rPr lang="en-US" dirty="0" smtClean="0"/>
                        <a:t>e</a:t>
                      </a:r>
                      <a:r>
                        <a:rPr lang="en-US" baseline="30000" dirty="0" smtClean="0"/>
                        <a:t>-600/7500</a:t>
                      </a:r>
                      <a:r>
                        <a:rPr lang="en-US" dirty="0" smtClean="0"/>
                        <a:t> = </a:t>
                      </a:r>
                      <a:r>
                        <a:rPr lang="hr-HR" dirty="0" smtClean="0"/>
                        <a:t>0.92312</a:t>
                      </a:r>
                      <a:endParaRPr lang="en-US" dirty="0" smtClean="0"/>
                    </a:p>
                  </a:txBody>
                  <a:tcPr/>
                </a:tc>
              </a:tr>
              <a:tr h="370840">
                <a:tc>
                  <a:txBody>
                    <a:bodyPr/>
                    <a:lstStyle/>
                    <a:p>
                      <a:r>
                        <a:rPr lang="en-US" dirty="0" smtClean="0"/>
                        <a:t>15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a:t>
                      </a:r>
                      <a:r>
                        <a:rPr lang="en-US" dirty="0" smtClean="0"/>
                        <a:t>e</a:t>
                      </a:r>
                      <a:r>
                        <a:rPr lang="en-US" baseline="30000" dirty="0" smtClean="0"/>
                        <a:t>-600/15000</a:t>
                      </a:r>
                      <a:r>
                        <a:rPr lang="en-US" dirty="0" smtClean="0"/>
                        <a:t> = </a:t>
                      </a:r>
                      <a:r>
                        <a:rPr lang="is-IS" dirty="0" smtClean="0"/>
                        <a:t>0.96079</a:t>
                      </a:r>
                      <a:endParaRPr lang="en-US" b="1" baseline="30000" dirty="0" smtClean="0"/>
                    </a:p>
                  </a:txBody>
                  <a:tcPr/>
                </a:tc>
              </a:tr>
              <a:tr h="370840">
                <a:tc>
                  <a:txBody>
                    <a:bodyPr/>
                    <a:lstStyle/>
                    <a:p>
                      <a:r>
                        <a:rPr lang="en-US" dirty="0" smtClean="0"/>
                        <a:t>40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a:t>
                      </a:r>
                      <a:r>
                        <a:rPr lang="en-US" dirty="0" smtClean="0"/>
                        <a:t>e</a:t>
                      </a:r>
                      <a:r>
                        <a:rPr lang="en-US" baseline="30000" dirty="0" smtClean="0"/>
                        <a:t>-600/40000</a:t>
                      </a:r>
                      <a:r>
                        <a:rPr lang="en-US" dirty="0" smtClean="0"/>
                        <a:t> = </a:t>
                      </a:r>
                      <a:r>
                        <a:rPr lang="nb-NO" dirty="0" smtClean="0"/>
                        <a:t>0.98511</a:t>
                      </a:r>
                      <a:endParaRPr lang="en-US" baseline="30000" dirty="0" smtClean="0"/>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85816186"/>
              </p:ext>
            </p:extLst>
          </p:nvPr>
        </p:nvGraphicFramePr>
        <p:xfrm>
          <a:off x="7808857" y="1817794"/>
          <a:ext cx="3572734" cy="4079240"/>
        </p:xfrm>
        <a:graphic>
          <a:graphicData uri="http://schemas.openxmlformats.org/drawingml/2006/table">
            <a:tbl>
              <a:tblPr firstRow="1" bandRow="1">
                <a:tableStyleId>{2D5ABB26-0587-4C30-8999-92F81FD0307C}</a:tableStyleId>
              </a:tblPr>
              <a:tblGrid>
                <a:gridCol w="1786367"/>
                <a:gridCol w="1786367"/>
              </a:tblGrid>
              <a:tr h="370840">
                <a:tc>
                  <a:txBody>
                    <a:bodyPr/>
                    <a:lstStyle/>
                    <a:p>
                      <a:r>
                        <a:rPr lang="en-US" b="1" dirty="0" smtClean="0"/>
                        <a:t>Runtime</a:t>
                      </a:r>
                      <a:endParaRPr lang="en-US" b="1" dirty="0"/>
                    </a:p>
                  </a:txBody>
                  <a:tcPr/>
                </a:tc>
                <a:tc>
                  <a:txBody>
                    <a:bodyPr/>
                    <a:lstStyle/>
                    <a:p>
                      <a:r>
                        <a:rPr lang="en-US" b="1" dirty="0" smtClean="0"/>
                        <a:t>MTBF (s)</a:t>
                      </a:r>
                      <a:endParaRPr lang="en-US" b="1" dirty="0"/>
                    </a:p>
                  </a:txBody>
                  <a:tcPr/>
                </a:tc>
              </a:tr>
              <a:tr h="370840">
                <a:tc>
                  <a:txBody>
                    <a:bodyPr/>
                    <a:lstStyle/>
                    <a:p>
                      <a:r>
                        <a:rPr lang="en-US" dirty="0" smtClean="0"/>
                        <a:t>dave</a:t>
                      </a:r>
                      <a:r>
                        <a:rPr lang="en-US" baseline="-25000" dirty="0" smtClean="0"/>
                        <a:t>1</a:t>
                      </a:r>
                      <a:endParaRPr lang="en-US" baseline="-25000" dirty="0"/>
                    </a:p>
                  </a:txBody>
                  <a:tcPr/>
                </a:tc>
                <a:tc>
                  <a:txBody>
                    <a:bodyPr/>
                    <a:lstStyle/>
                    <a:p>
                      <a:r>
                        <a:rPr lang="en-US" dirty="0" smtClean="0"/>
                        <a:t>7.5</a:t>
                      </a:r>
                      <a:endParaRPr lang="en-US" dirty="0"/>
                    </a:p>
                  </a:txBody>
                  <a:tcPr/>
                </a:tc>
              </a:tr>
              <a:tr h="370840">
                <a:tc>
                  <a:txBody>
                    <a:bodyPr/>
                    <a:lstStyle/>
                    <a:p>
                      <a:r>
                        <a:rPr lang="en-US" dirty="0" smtClean="0"/>
                        <a:t>dave</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1</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kevin</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kevin</a:t>
                      </a:r>
                      <a:r>
                        <a:rPr lang="en-US" baseline="-25000" dirty="0" smtClean="0"/>
                        <a:t>2</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2</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1</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2</a:t>
                      </a:r>
                      <a:endParaRPr lang="en-US" dirty="0"/>
                    </a:p>
                  </a:txBody>
                  <a:tcPr/>
                </a:tc>
                <a:tc>
                  <a:txBody>
                    <a:bodyPr/>
                    <a:lstStyle/>
                    <a:p>
                      <a:r>
                        <a:rPr lang="en-US" dirty="0" smtClean="0"/>
                        <a:t>40</a:t>
                      </a:r>
                      <a:endParaRPr lang="en-US" dirty="0"/>
                    </a:p>
                  </a:txBody>
                  <a:tcPr/>
                </a:tc>
              </a:tr>
            </a:tbl>
          </a:graphicData>
        </a:graphic>
      </p:graphicFrame>
    </p:spTree>
    <p:extLst>
      <p:ext uri="{BB962C8B-B14F-4D97-AF65-F5344CB8AC3E}">
        <p14:creationId xmlns:p14="http://schemas.microsoft.com/office/powerpoint/2010/main" val="96243925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number of </a:t>
            </a:r>
            <a:r>
              <a:rPr lang="en-US" dirty="0" smtClean="0"/>
              <a:t>replicas cont’d.</a:t>
            </a:r>
            <a:endParaRPr lang="en-US" dirty="0"/>
          </a:p>
        </p:txBody>
      </p:sp>
      <p:sp>
        <p:nvSpPr>
          <p:cNvPr id="3" name="Content Placeholder 2"/>
          <p:cNvSpPr>
            <a:spLocks noGrp="1"/>
          </p:cNvSpPr>
          <p:nvPr>
            <p:ph idx="1"/>
          </p:nvPr>
        </p:nvSpPr>
        <p:spPr/>
        <p:txBody>
          <a:bodyPr/>
          <a:lstStyle/>
          <a:p>
            <a:pPr marL="0" indent="0">
              <a:buNone/>
            </a:pPr>
            <a:r>
              <a:rPr lang="en-US" dirty="0" smtClean="0"/>
              <a:t>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93771400"/>
              </p:ext>
            </p:extLst>
          </p:nvPr>
        </p:nvGraphicFramePr>
        <p:xfrm>
          <a:off x="1097280" y="2283286"/>
          <a:ext cx="9692640" cy="3633994"/>
        </p:xfrm>
        <a:graphic>
          <a:graphicData uri="http://schemas.openxmlformats.org/drawingml/2006/table">
            <a:tbl>
              <a:tblPr firstRow="1" bandRow="1">
                <a:tableStyleId>{2D5ABB26-0587-4C30-8999-92F81FD0307C}</a:tableStyleId>
              </a:tblPr>
              <a:tblGrid>
                <a:gridCol w="2259106"/>
                <a:gridCol w="3017824"/>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2</a:t>
                      </a:r>
                      <a:r>
                        <a:rPr lang="sv-SE" baseline="0" dirty="0" smtClean="0"/>
                        <a:t> </a:t>
                      </a:r>
                      <a:r>
                        <a:rPr lang="sv-SE" baseline="0" dirty="0" smtClean="0"/>
                        <a:t>= </a:t>
                      </a:r>
                      <a:r>
                        <a:rPr lang="hr-HR" baseline="0" dirty="0" smtClean="0"/>
                        <a:t>0.99409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3</a:t>
                      </a:r>
                      <a:r>
                        <a:rPr lang="sv-SE" baseline="0" dirty="0" smtClean="0"/>
                        <a:t> </a:t>
                      </a:r>
                      <a:r>
                        <a:rPr lang="sv-SE" baseline="0" dirty="0" smtClean="0"/>
                        <a:t>= </a:t>
                      </a:r>
                      <a:r>
                        <a:rPr lang="nb-NO" b="1" baseline="0" dirty="0" smtClean="0"/>
                        <a:t>0.99955</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a:t>
                      </a:r>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a:t>
                      </a:r>
                      <a:r>
                        <a:rPr lang="sv-SE" baseline="0" dirty="0" smtClean="0"/>
                        <a:t>= </a:t>
                      </a:r>
                      <a:r>
                        <a:rPr lang="nb-NO" baseline="0" dirty="0" smtClean="0"/>
                        <a:t>0.99846</a:t>
                      </a:r>
                      <a:endParaRPr lang="en-US" b="1" dirty="0" smtClean="0"/>
                    </a:p>
                  </a:txBody>
                  <a:tcPr/>
                </a:tc>
              </a:tr>
              <a:tr h="370840">
                <a:tc>
                  <a:txBody>
                    <a:bodyPr/>
                    <a:lstStyle/>
                    <a:p>
                      <a:r>
                        <a:rPr lang="en-US" b="1" dirty="0" smtClean="0"/>
                        <a:t>3</a:t>
                      </a:r>
                      <a:endParaRPr lang="en-US" b="1" dirty="0"/>
                    </a:p>
                  </a:txBody>
                  <a:tcPr/>
                </a:tc>
                <a:tc>
                  <a:txBody>
                    <a:bodyPr/>
                    <a:lstStyle/>
                    <a:p>
                      <a:r>
                        <a:rPr lang="en-US" dirty="0" smtClean="0"/>
                        <a:t>3 * MTBF(15</a:t>
                      </a:r>
                      <a:r>
                        <a:rPr lang="en-US" baseline="0" dirty="0" smtClean="0"/>
                        <a: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en-US" baseline="30000" dirty="0" smtClean="0"/>
                        <a:t>3</a:t>
                      </a:r>
                      <a:r>
                        <a:rPr lang="en-US" baseline="0" dirty="0" smtClean="0"/>
                        <a:t> </a:t>
                      </a:r>
                      <a:r>
                        <a:rPr lang="en-US" baseline="0" dirty="0" smtClean="0"/>
                        <a:t>= </a:t>
                      </a:r>
                      <a:r>
                        <a:rPr lang="it-IT" b="1" baseline="0" dirty="0" smtClean="0"/>
                        <a:t>0.99994</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MTBF(40</a:t>
                      </a:r>
                      <a:r>
                        <a:rPr lang="en-US" baseline="0" dirty="0" smtClean="0"/>
                        <a:t>)</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 </a:t>
                      </a:r>
                      <a:r>
                        <a:rPr lang="en-US" baseline="0" dirty="0" smtClean="0"/>
                        <a:t>= </a:t>
                      </a:r>
                      <a:r>
                        <a:rPr lang="nb-NO" baseline="0" dirty="0" smtClean="0"/>
                        <a:t>0.98511</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MTBF(40)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a:t>
                      </a:r>
                      <a:r>
                        <a:rPr lang="en-US" baseline="30000" dirty="0" smtClean="0"/>
                        <a:t>2</a:t>
                      </a:r>
                      <a:r>
                        <a:rPr lang="en-US" baseline="0" dirty="0" smtClean="0"/>
                        <a:t> </a:t>
                      </a:r>
                      <a:r>
                        <a:rPr lang="en-US" baseline="0" dirty="0" smtClean="0"/>
                        <a:t>= </a:t>
                      </a:r>
                      <a:r>
                        <a:rPr lang="nb-NO" b="1" baseline="0" dirty="0" smtClean="0"/>
                        <a:t>0.99978</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MTBF(15) + 2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sv-SE" baseline="0" dirty="0" smtClean="0"/>
                        <a:t> * </a:t>
                      </a:r>
                      <a:r>
                        <a:rPr lang="en-US" baseline="0" dirty="0" smtClean="0"/>
                        <a:t>(1 – R</a:t>
                      </a:r>
                      <a:r>
                        <a:rPr lang="en-US" baseline="-25000" dirty="0" smtClean="0"/>
                        <a:t>7.5</a:t>
                      </a:r>
                      <a:r>
                        <a:rPr lang="en-US" baseline="0" dirty="0" smtClean="0"/>
                        <a:t>(t))</a:t>
                      </a:r>
                      <a:r>
                        <a:rPr lang="en-US" baseline="30000" dirty="0" smtClean="0"/>
                        <a:t> 2</a:t>
                      </a:r>
                      <a:r>
                        <a:rPr lang="en-US" baseline="0" dirty="0" smtClean="0"/>
                        <a:t> </a:t>
                      </a:r>
                      <a:r>
                        <a:rPr lang="sv-SE" baseline="0" dirty="0" smtClean="0"/>
                        <a:t>= </a:t>
                      </a:r>
                      <a:r>
                        <a:rPr lang="nb-NO" b="1" baseline="0" dirty="0" smtClean="0"/>
                        <a:t>0.99977</a:t>
                      </a:r>
                      <a:endParaRPr lang="en-US" b="1"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 + 1 * MTBF(7.5)</a:t>
                      </a:r>
                    </a:p>
                    <a:p>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en-US" baseline="0" dirty="0" smtClean="0"/>
                        <a:t>(1 – R</a:t>
                      </a:r>
                      <a:r>
                        <a:rPr lang="en-US" baseline="-25000" dirty="0" smtClean="0"/>
                        <a:t>7.5</a:t>
                      </a:r>
                      <a:r>
                        <a:rPr lang="en-US" baseline="0" dirty="0" smtClean="0"/>
                        <a:t>(t)) </a:t>
                      </a:r>
                      <a:r>
                        <a:rPr lang="sv-SE" baseline="0" dirty="0" smtClean="0"/>
                        <a:t>= </a:t>
                      </a:r>
                      <a:r>
                        <a:rPr lang="nb-NO" b="1" baseline="0" dirty="0" smtClean="0"/>
                        <a:t>0.99988</a:t>
                      </a:r>
                      <a:endParaRPr lang="en-US" b="1" dirty="0" smtClean="0"/>
                    </a:p>
                  </a:txBody>
                  <a:tcPr/>
                </a:tc>
              </a:tr>
            </a:tbl>
          </a:graphicData>
        </a:graphic>
      </p:graphicFrame>
    </p:spTree>
    <p:extLst>
      <p:ext uri="{BB962C8B-B14F-4D97-AF65-F5344CB8AC3E}">
        <p14:creationId xmlns:p14="http://schemas.microsoft.com/office/powerpoint/2010/main" val="50844762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1309" y="1846263"/>
            <a:ext cx="7389707" cy="4022725"/>
          </a:xfrm>
        </p:spPr>
      </p:pic>
    </p:spTree>
    <p:extLst>
      <p:ext uri="{BB962C8B-B14F-4D97-AF65-F5344CB8AC3E}">
        <p14:creationId xmlns:p14="http://schemas.microsoft.com/office/powerpoint/2010/main" val="88615680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7.5)</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40364629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15)</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76673110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40)</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42570194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Three stable, </a:t>
            </a:r>
            <a:r>
              <a:rPr lang="en-US" i="1" dirty="0" smtClean="0"/>
              <a:t>Dave</a:t>
            </a:r>
            <a:r>
              <a:rPr lang="en-US" dirty="0" smtClean="0"/>
              <a:t>, </a:t>
            </a:r>
            <a:r>
              <a:rPr lang="en-US" i="1" dirty="0" smtClean="0"/>
              <a:t>Tim</a:t>
            </a:r>
            <a:r>
              <a:rPr lang="en-US" dirty="0" smtClean="0"/>
              <a:t>, </a:t>
            </a:r>
            <a:r>
              <a:rPr lang="en-US" i="1" dirty="0" smtClean="0"/>
              <a:t>Mark</a:t>
            </a:r>
            <a:r>
              <a:rPr lang="en-US" dirty="0" smtClean="0"/>
              <a:t>, while </a:t>
            </a:r>
            <a:r>
              <a:rPr lang="en-US" i="1" dirty="0" smtClean="0"/>
              <a:t>Kevin </a:t>
            </a:r>
            <a:r>
              <a:rPr lang="en-US" dirty="0" smtClean="0"/>
              <a:t>and </a:t>
            </a:r>
            <a:r>
              <a:rPr lang="en-US" i="1" dirty="0" smtClean="0"/>
              <a:t>Jerry</a:t>
            </a:r>
            <a:r>
              <a:rPr lang="en-US" dirty="0" smtClean="0"/>
              <a:t> were</a:t>
            </a:r>
            <a:br>
              <a:rPr lang="en-US" dirty="0" smtClean="0"/>
            </a:br>
            <a:r>
              <a:rPr lang="en-US" dirty="0" smtClean="0"/>
              <a:t>given a MTBF of 25 seconds</a:t>
            </a:r>
          </a:p>
          <a:p>
            <a:pPr lvl="1">
              <a:buFont typeface="Arial" charset="0"/>
              <a:buChar char="•"/>
            </a:pPr>
            <a:r>
              <a:rPr lang="en-US" i="1" dirty="0"/>
              <a:t>Dave</a:t>
            </a:r>
            <a:r>
              <a:rPr lang="en-US" dirty="0"/>
              <a:t>, </a:t>
            </a:r>
            <a:r>
              <a:rPr lang="en-US" i="1" dirty="0"/>
              <a:t>Tim</a:t>
            </a:r>
            <a:r>
              <a:rPr lang="en-US" dirty="0"/>
              <a:t>, </a:t>
            </a:r>
            <a:r>
              <a:rPr lang="en-US" dirty="0" smtClean="0"/>
              <a:t>and </a:t>
            </a:r>
            <a:r>
              <a:rPr lang="en-US" i="1" dirty="0" smtClean="0"/>
              <a:t>Mark</a:t>
            </a:r>
            <a:r>
              <a:rPr lang="en-US" dirty="0" smtClean="0"/>
              <a:t>, got default values of 10 seconds</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570 </a:t>
            </a:r>
            <a:r>
              <a:rPr lang="en-US" dirty="0" err="1" smtClean="0"/>
              <a:t>ms</a:t>
            </a:r>
            <a:endParaRPr lang="en-US" dirty="0" smtClean="0"/>
          </a:p>
          <a:p>
            <a:pPr>
              <a:buFont typeface="Arial" charset="0"/>
              <a:buChar char="•"/>
            </a:pPr>
            <a:r>
              <a:rPr lang="en-US" dirty="0" smtClean="0"/>
              <a:t> 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011992585"/>
              </p:ext>
            </p:extLst>
          </p:nvPr>
        </p:nvGraphicFramePr>
        <p:xfrm>
          <a:off x="1097280" y="4639210"/>
          <a:ext cx="4706471" cy="113971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10</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a:t>
                      </a:r>
                      <a:r>
                        <a:rPr lang="en-US" dirty="0" smtClean="0"/>
                        <a:t>e</a:t>
                      </a:r>
                      <a:r>
                        <a:rPr lang="en-US" baseline="30000" dirty="0" smtClean="0"/>
                        <a:t>-570/10000</a:t>
                      </a:r>
                      <a:r>
                        <a:rPr lang="en-US" dirty="0" smtClean="0"/>
                        <a:t> = </a:t>
                      </a:r>
                      <a:r>
                        <a:rPr lang="it-IT" dirty="0" smtClean="0"/>
                        <a:t>0.94459</a:t>
                      </a:r>
                      <a:endParaRPr lang="en-US" dirty="0" smtClean="0"/>
                    </a:p>
                  </a:txBody>
                  <a:tcPr/>
                </a:tc>
              </a:tr>
              <a:tr h="370840">
                <a:tc>
                  <a:txBody>
                    <a:bodyPr/>
                    <a:lstStyle/>
                    <a:p>
                      <a:r>
                        <a:rPr lang="en-US" dirty="0" smtClean="0"/>
                        <a:t>25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a:t>
                      </a:r>
                      <a:r>
                        <a:rPr lang="en-US" dirty="0" smtClean="0"/>
                        <a:t>e</a:t>
                      </a:r>
                      <a:r>
                        <a:rPr lang="en-US" baseline="30000" dirty="0" smtClean="0"/>
                        <a:t>-570/25000</a:t>
                      </a:r>
                      <a:r>
                        <a:rPr lang="en-US" dirty="0" smtClean="0"/>
                        <a:t> = </a:t>
                      </a:r>
                      <a:r>
                        <a:rPr lang="nb-NO" dirty="0" smtClean="0"/>
                        <a:t>0.97746</a:t>
                      </a:r>
                      <a:endParaRPr lang="en-US" b="1" baseline="30000" dirty="0" smtClean="0"/>
                    </a:p>
                  </a:txBody>
                  <a:tcPr/>
                </a:tc>
              </a:tr>
            </a:tbl>
          </a:graphicData>
        </a:graphic>
      </p:graphicFrame>
    </p:spTree>
    <p:extLst>
      <p:ext uri="{BB962C8B-B14F-4D97-AF65-F5344CB8AC3E}">
        <p14:creationId xmlns:p14="http://schemas.microsoft.com/office/powerpoint/2010/main" val="17949555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limit ourselves by only considering stream processing applications</a:t>
            </a:r>
          </a:p>
          <a:p>
            <a:pPr>
              <a:lnSpc>
                <a:spcPct val="100000"/>
              </a:lnSpc>
              <a:spcBef>
                <a:spcPts val="0"/>
              </a:spcBef>
              <a:spcAft>
                <a:spcPts val="0"/>
              </a:spcAft>
              <a:buSzTx/>
              <a:buFont typeface="Arial" panose="020B0604020202020204" pitchFamily="34" charset="0"/>
              <a:buChar char="•"/>
            </a:pPr>
            <a:r>
              <a:rPr lang="en-US" dirty="0" smtClean="0"/>
              <a:t>A processing task </a:t>
            </a:r>
            <a:r>
              <a:rPr lang="en-US" i="1" dirty="0" smtClean="0"/>
              <a:t>S</a:t>
            </a:r>
            <a:r>
              <a:rPr lang="en-US" dirty="0" smtClean="0"/>
              <a:t> will receive input from a producer, perform some computation on it, and send the result to a consumer</a:t>
            </a:r>
          </a:p>
          <a:p>
            <a:pPr>
              <a:lnSpc>
                <a:spcPct val="100000"/>
              </a:lnSpc>
              <a:spcBef>
                <a:spcPts val="0"/>
              </a:spcBef>
              <a:spcAft>
                <a:spcPts val="0"/>
              </a:spcAft>
              <a:buSzTx/>
              <a:buFont typeface="Arial" panose="020B0604020202020204" pitchFamily="34" charset="0"/>
              <a:buChar char="•"/>
            </a:pPr>
            <a:r>
              <a:rPr lang="en-US" dirty="0" smtClean="0"/>
              <a:t>When replicating the task </a:t>
            </a:r>
            <a:r>
              <a:rPr lang="en-US" i="1" dirty="0" smtClean="0"/>
              <a:t>S</a:t>
            </a:r>
            <a:r>
              <a:rPr lang="en-US" dirty="0" smtClean="0"/>
              <a:t>, the replicas may not be synchronized. To avoid timing issues, it is assumed no external calls are made which depends on when the request is made</a:t>
            </a:r>
          </a:p>
          <a:p>
            <a:pPr>
              <a:lnSpc>
                <a:spcPct val="100000"/>
              </a:lnSpc>
              <a:spcBef>
                <a:spcPts val="0"/>
              </a:spcBef>
              <a:spcAft>
                <a:spcPts val="0"/>
              </a:spcAft>
              <a:buSzTx/>
              <a:buFont typeface="Arial" panose="020B0604020202020204" pitchFamily="34" charset="0"/>
              <a:buChar char="•"/>
            </a:pPr>
            <a:r>
              <a:rPr lang="en-US" dirty="0" smtClean="0"/>
              <a:t>The task </a:t>
            </a:r>
            <a:r>
              <a:rPr lang="en-US" i="1" dirty="0" smtClean="0"/>
              <a:t>S</a:t>
            </a:r>
            <a:r>
              <a:rPr lang="en-US" dirty="0" smtClean="0"/>
              <a:t>, performs deterministic calculations on the input. If the replicas all receive the same input, they will all produce the same result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spTree>
    <p:extLst>
      <p:ext uri="{BB962C8B-B14F-4D97-AF65-F5344CB8AC3E}">
        <p14:creationId xmlns:p14="http://schemas.microsoft.com/office/powerpoint/2010/main" val="157054770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2269120"/>
              </p:ext>
            </p:extLst>
          </p:nvPr>
        </p:nvGraphicFramePr>
        <p:xfrm>
          <a:off x="1097280" y="2283286"/>
          <a:ext cx="9692640" cy="2993914"/>
        </p:xfrm>
        <a:graphic>
          <a:graphicData uri="http://schemas.openxmlformats.org/drawingml/2006/table">
            <a:tbl>
              <a:tblPr firstRow="1" bandRow="1">
                <a:tableStyleId>{2D5ABB26-0587-4C30-8999-92F81FD0307C}</a:tableStyleId>
              </a:tblPr>
              <a:tblGrid>
                <a:gridCol w="2237591"/>
                <a:gridCol w="3039339"/>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 MTBF(10)</a:t>
                      </a:r>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a:t>
                      </a:r>
                      <a:r>
                        <a:rPr lang="sv-SE" baseline="0" dirty="0" smtClean="0"/>
                        <a:t>= </a:t>
                      </a:r>
                      <a:r>
                        <a:rPr lang="it-IT" baseline="0" dirty="0" smtClean="0"/>
                        <a:t>0.94459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a:t>
                      </a:r>
                      <a:r>
                        <a:rPr lang="sv-SE" baseline="0" dirty="0" smtClean="0"/>
                        <a:t>= </a:t>
                      </a:r>
                      <a:r>
                        <a:rPr lang="nb-NO" baseline="0" dirty="0" smtClean="0"/>
                        <a:t>0.99693</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1" baseline="0" dirty="0" smtClean="0"/>
                        <a:t>0.99983</a:t>
                      </a:r>
                      <a:endParaRPr lang="en-US" b="1" dirty="0" smtClean="0"/>
                    </a:p>
                  </a:txBody>
                  <a:tcPr/>
                </a:tc>
              </a:tr>
              <a:tr h="370840">
                <a:tc>
                  <a:txBody>
                    <a:bodyPr/>
                    <a:lstStyle/>
                    <a:p>
                      <a:r>
                        <a:rPr lang="en-US" dirty="0" smtClean="0"/>
                        <a:t>1</a:t>
                      </a:r>
                    </a:p>
                  </a:txBody>
                  <a:tcPr/>
                </a:tc>
                <a:tc>
                  <a:txBody>
                    <a:bodyPr/>
                    <a:lstStyle/>
                    <a:p>
                      <a:r>
                        <a:rPr lang="en-US" dirty="0" smtClean="0"/>
                        <a:t>1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1</a:t>
                      </a:r>
                      <a:r>
                        <a:rPr lang="sv-SE" baseline="0" dirty="0" smtClean="0"/>
                        <a:t> </a:t>
                      </a:r>
                      <a:r>
                        <a:rPr lang="sv-SE" baseline="0" dirty="0" smtClean="0"/>
                        <a:t>= </a:t>
                      </a:r>
                      <a:r>
                        <a:rPr lang="nb-NO" baseline="0" dirty="0" smtClean="0"/>
                        <a:t>0.97746</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2</a:t>
                      </a:r>
                      <a:r>
                        <a:rPr lang="sv-SE" baseline="0" dirty="0" smtClean="0"/>
                        <a:t> </a:t>
                      </a:r>
                      <a:r>
                        <a:rPr lang="sv-SE" baseline="0" dirty="0" smtClean="0"/>
                        <a:t>= </a:t>
                      </a:r>
                      <a:r>
                        <a:rPr lang="it-IT" b="1" baseline="0" dirty="0" smtClean="0"/>
                        <a:t>0.99949</a:t>
                      </a:r>
                      <a:endParaRPr lang="en-US" b="1" dirty="0" smtClean="0"/>
                    </a:p>
                  </a:txBody>
                  <a:tcPr/>
                </a:tc>
              </a:tr>
              <a:tr h="370840">
                <a:tc>
                  <a:txBody>
                    <a:bodyPr/>
                    <a:lstStyle/>
                    <a:p>
                      <a:r>
                        <a:rPr lang="en-US" b="0" dirty="0" smtClean="0"/>
                        <a:t>3</a:t>
                      </a:r>
                      <a:endParaRPr lang="en-US" b="0" dirty="0"/>
                    </a:p>
                  </a:txBody>
                  <a:tcPr/>
                </a:tc>
                <a:tc>
                  <a:txBody>
                    <a:bodyPr/>
                    <a:lstStyle/>
                    <a:p>
                      <a:r>
                        <a:rPr lang="en-US" dirty="0" smtClean="0"/>
                        <a:t>1 * MTBF(25) + 1 *</a:t>
                      </a:r>
                      <a:r>
                        <a:rPr lang="en-US" baseline="0" dirty="0" smtClean="0"/>
                        <a:t> MTBF(10)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sv-SE" baseline="0" dirty="0" smtClean="0"/>
                        <a:t> </a:t>
                      </a:r>
                      <a:r>
                        <a:rPr lang="sv-SE" baseline="0" dirty="0" smtClean="0"/>
                        <a:t>= </a:t>
                      </a:r>
                      <a:r>
                        <a:rPr lang="fi-FI" baseline="0" dirty="0" smtClean="0"/>
                        <a:t>0.99875</a:t>
                      </a:r>
                      <a:endParaRPr lang="en-US" b="0"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MTBF(25) + 2 *</a:t>
                      </a:r>
                      <a:r>
                        <a:rPr lang="en-US" baseline="0" dirty="0" smtClean="0"/>
                        <a:t> MTBF(10)</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en-US" baseline="30000" dirty="0" smtClean="0"/>
                        <a:t>2</a:t>
                      </a:r>
                      <a:r>
                        <a:rPr lang="sv-SE" baseline="0" dirty="0" smtClean="0"/>
                        <a:t> </a:t>
                      </a:r>
                      <a:r>
                        <a:rPr lang="sv-SE" baseline="0" dirty="0" smtClean="0"/>
                        <a:t>= </a:t>
                      </a:r>
                      <a:r>
                        <a:rPr lang="nb-NO" b="1" baseline="0" dirty="0" smtClean="0"/>
                        <a:t>0.99993</a:t>
                      </a:r>
                      <a:endParaRPr lang="en-US" b="1" dirty="0" smtClean="0"/>
                    </a:p>
                  </a:txBody>
                  <a:tcPr/>
                </a:tc>
              </a:tr>
            </a:tbl>
          </a:graphicData>
        </a:graphic>
      </p:graphicFrame>
    </p:spTree>
    <p:extLst>
      <p:ext uri="{BB962C8B-B14F-4D97-AF65-F5344CB8AC3E}">
        <p14:creationId xmlns:p14="http://schemas.microsoft.com/office/powerpoint/2010/main" val="214500914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36947461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10)</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35752730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25)</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0"/>
            <a:ext cx="7442200" cy="4051300"/>
          </a:xfrm>
          <a:prstGeom prst="rect">
            <a:avLst/>
          </a:prstGeom>
        </p:spPr>
      </p:pic>
    </p:spTree>
    <p:extLst>
      <p:ext uri="{BB962C8B-B14F-4D97-AF65-F5344CB8AC3E}">
        <p14:creationId xmlns:p14="http://schemas.microsoft.com/office/powerpoint/2010/main" val="138463082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Self-adapting</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smtClean="0"/>
              <a:t> Time </a:t>
            </a:r>
            <a:r>
              <a:rPr lang="en-US" i="1" dirty="0" smtClean="0"/>
              <a:t>t</a:t>
            </a:r>
            <a:r>
              <a:rPr lang="en-US" dirty="0" smtClean="0"/>
              <a:t>: </a:t>
            </a:r>
            <a:r>
              <a:rPr lang="en-US" dirty="0" smtClean="0"/>
              <a:t>710 </a:t>
            </a:r>
            <a:r>
              <a:rPr lang="en-US" dirty="0" err="1" smtClean="0"/>
              <a:t>ms</a:t>
            </a:r>
            <a:endParaRPr lang="en-US" dirty="0" smtClean="0"/>
          </a:p>
          <a:p>
            <a:pPr>
              <a:buFont typeface="Arial" charset="0"/>
              <a:buChar char="•"/>
            </a:pPr>
            <a:r>
              <a:rPr lang="en-US" dirty="0" smtClean="0"/>
              <a:t> Killing nodes: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3544794"/>
            <a:ext cx="6438900" cy="2565400"/>
          </a:xfrm>
          <a:prstGeom prst="rect">
            <a:avLst/>
          </a:prstGeom>
        </p:spPr>
      </p:pic>
    </p:spTree>
    <p:extLst>
      <p:ext uri="{BB962C8B-B14F-4D97-AF65-F5344CB8AC3E}">
        <p14:creationId xmlns:p14="http://schemas.microsoft.com/office/powerpoint/2010/main" val="64964395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node reliabilities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a:t>
            </a:r>
            <a:r>
              <a:rPr lang="en-US" dirty="0" smtClean="0"/>
              <a:t>Recall MTBF </a:t>
            </a:r>
            <a:r>
              <a:rPr lang="en-US" dirty="0" smtClean="0"/>
              <a:t>is based on latest 3 </a:t>
            </a:r>
            <a:r>
              <a:rPr lang="en-US" dirty="0" smtClean="0"/>
              <a:t>failure times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6480" y="2214581"/>
            <a:ext cx="7620000" cy="4051300"/>
          </a:xfrm>
          <a:prstGeom prst="rect">
            <a:avLst/>
          </a:prstGeom>
        </p:spPr>
      </p:pic>
    </p:spTree>
    <p:extLst>
      <p:ext uri="{BB962C8B-B14F-4D97-AF65-F5344CB8AC3E}">
        <p14:creationId xmlns:p14="http://schemas.microsoft.com/office/powerpoint/2010/main" val="18105398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number of replicas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1626" y="2212023"/>
            <a:ext cx="7389707" cy="4022725"/>
          </a:xfrm>
        </p:spPr>
      </p:pic>
    </p:spTree>
    <p:extLst>
      <p:ext uri="{BB962C8B-B14F-4D97-AF65-F5344CB8AC3E}">
        <p14:creationId xmlns:p14="http://schemas.microsoft.com/office/powerpoint/2010/main" val="18048983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4" name="Content Placeholder 3"/>
          <p:cNvSpPr>
            <a:spLocks noGrp="1"/>
          </p:cNvSpPr>
          <p:nvPr>
            <p:ph idx="1"/>
          </p:nvPr>
        </p:nvSpPr>
        <p:spPr/>
        <p:txBody>
          <a:bodyPr/>
          <a:lstStyle/>
          <a:p>
            <a:pPr>
              <a:buFont typeface="Arial" charset="0"/>
              <a:buChar char="•"/>
            </a:pPr>
            <a:r>
              <a:rPr lang="en-US" dirty="0" smtClean="0"/>
              <a:t> Two runtimes, and one actor with one outgoing port. </a:t>
            </a:r>
          </a:p>
          <a:p>
            <a:pPr>
              <a:buFont typeface="Arial" charset="0"/>
              <a:buChar char="•"/>
            </a:pPr>
            <a:r>
              <a:rPr lang="en-US" dirty="0" smtClean="0"/>
              <a:t> The size of the actor state was measured, as well as the time to replicate the actor from one runtime to another. </a:t>
            </a:r>
          </a:p>
          <a:p>
            <a:pPr>
              <a:buFont typeface="Arial" charset="0"/>
              <a:buChar char="•"/>
            </a:pPr>
            <a:r>
              <a:rPr lang="en-US" dirty="0" smtClean="0"/>
              <a:t> The state was increased by increasing the size of the actors port queue.</a:t>
            </a:r>
          </a:p>
          <a:p>
            <a:pPr>
              <a:buFont typeface="Arial" charset="0"/>
              <a:buChar char="•"/>
            </a:pPr>
            <a:r>
              <a:rPr lang="en-US" dirty="0" smtClean="0"/>
              <a:t> Laptop specifications:</a:t>
            </a:r>
          </a:p>
          <a:p>
            <a:pPr lvl="1">
              <a:buFont typeface="Arial" charset="0"/>
              <a:buChar char="•"/>
            </a:pPr>
            <a:r>
              <a:rPr lang="en-US" dirty="0" smtClean="0"/>
              <a:t>Intel i5, 2.3 GHz</a:t>
            </a:r>
          </a:p>
          <a:p>
            <a:pPr lvl="1">
              <a:buFont typeface="Arial" charset="0"/>
              <a:buChar char="•"/>
            </a:pPr>
            <a:r>
              <a:rPr lang="en-US" dirty="0" smtClean="0"/>
              <a:t>4 GB 1333 MHz RAM </a:t>
            </a:r>
          </a:p>
          <a:p>
            <a:pPr lvl="1">
              <a:buFont typeface="Arial" charset="0"/>
              <a:buChar char="•"/>
            </a:pPr>
            <a:r>
              <a:rPr lang="en-US" dirty="0" smtClean="0"/>
              <a:t>SSD drive</a:t>
            </a:r>
          </a:p>
          <a:p>
            <a:pPr lvl="1">
              <a:buFont typeface="Arial" charset="0"/>
              <a:buChar char="•"/>
            </a:pPr>
            <a:endParaRPr lang="en-US" dirty="0"/>
          </a:p>
        </p:txBody>
      </p:sp>
    </p:spTree>
    <p:extLst>
      <p:ext uri="{BB962C8B-B14F-4D97-AF65-F5344CB8AC3E}">
        <p14:creationId xmlns:p14="http://schemas.microsoft.com/office/powerpoint/2010/main" val="160395784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24437" y="1986112"/>
            <a:ext cx="7604085" cy="4022725"/>
          </a:xfrm>
        </p:spPr>
      </p:pic>
    </p:spTree>
    <p:extLst>
      <p:ext uri="{BB962C8B-B14F-4D97-AF65-F5344CB8AC3E}">
        <p14:creationId xmlns:p14="http://schemas.microsoft.com/office/powerpoint/2010/main" val="193604408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3996" y="1986113"/>
            <a:ext cx="7704968" cy="4022725"/>
          </a:xfrm>
        </p:spPr>
      </p:pic>
    </p:spTree>
    <p:extLst>
      <p:ext uri="{BB962C8B-B14F-4D97-AF65-F5344CB8AC3E}">
        <p14:creationId xmlns:p14="http://schemas.microsoft.com/office/powerpoint/2010/main" val="6082991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 model / limitations</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a:t>Common assumptions:</a:t>
            </a:r>
          </a:p>
          <a:p>
            <a:pPr lvl="1">
              <a:buFont typeface="Arial" charset="0"/>
              <a:buChar char="•"/>
            </a:pPr>
            <a:r>
              <a:rPr lang="en-US" dirty="0"/>
              <a:t>Each component in the system has only two states: </a:t>
            </a:r>
            <a:r>
              <a:rPr lang="en-US" i="1" dirty="0"/>
              <a:t>operational</a:t>
            </a:r>
            <a:r>
              <a:rPr lang="en-US" dirty="0"/>
              <a:t> or </a:t>
            </a:r>
            <a:r>
              <a:rPr lang="en-US" i="1" dirty="0"/>
              <a:t>failed</a:t>
            </a:r>
          </a:p>
          <a:p>
            <a:pPr lvl="1">
              <a:buFont typeface="Arial" charset="0"/>
              <a:buChar char="•"/>
            </a:pPr>
            <a:r>
              <a:rPr lang="en-US" dirty="0"/>
              <a:t>Constant failure rates, as well as same failure rates for all nodes and statistically independent failures</a:t>
            </a:r>
          </a:p>
          <a:p>
            <a:pPr lvl="1">
              <a:buFont typeface="Arial" charset="0"/>
              <a:buChar char="•"/>
            </a:pPr>
            <a:r>
              <a:rPr lang="en-US" dirty="0"/>
              <a:t>Known execution time for applications/jobs</a:t>
            </a:r>
          </a:p>
          <a:p>
            <a:pPr lvl="1">
              <a:buFont typeface="Arial" charset="0"/>
              <a:buChar char="•"/>
            </a:pPr>
            <a:r>
              <a:rPr lang="en-US" dirty="0"/>
              <a:t>Fully reliable </a:t>
            </a:r>
            <a:r>
              <a:rPr lang="en-US" dirty="0" smtClean="0"/>
              <a:t>links</a:t>
            </a:r>
            <a:endParaRPr lang="en-US" dirty="0" smtClean="0"/>
          </a:p>
          <a:p>
            <a:pPr lvl="0">
              <a:buFont typeface="Arial" charset="0"/>
              <a:buChar char="•"/>
            </a:pPr>
            <a:r>
              <a:rPr lang="en-US" dirty="0" smtClean="0"/>
              <a:t>We </a:t>
            </a:r>
            <a:r>
              <a:rPr lang="en-US" dirty="0"/>
              <a:t>make the following </a:t>
            </a:r>
            <a:r>
              <a:rPr lang="en-US" dirty="0" smtClean="0"/>
              <a:t>assumptions:</a:t>
            </a:r>
          </a:p>
          <a:p>
            <a:pPr lvl="1">
              <a:buFont typeface="Arial" charset="0"/>
              <a:buChar char="•"/>
            </a:pPr>
            <a:r>
              <a:rPr lang="en-US" dirty="0" smtClean="0"/>
              <a:t>Fully reliable links, we only consider node failures</a:t>
            </a:r>
          </a:p>
          <a:p>
            <a:pPr lvl="1">
              <a:buFont typeface="Arial" charset="0"/>
              <a:buChar char="•"/>
            </a:pPr>
            <a:r>
              <a:rPr lang="en-US" dirty="0" smtClean="0"/>
              <a:t>Nodes are either </a:t>
            </a:r>
            <a:r>
              <a:rPr lang="en-US" i="1" dirty="0" smtClean="0"/>
              <a:t>operational </a:t>
            </a:r>
            <a:r>
              <a:rPr lang="en-US" dirty="0" smtClean="0"/>
              <a:t>or </a:t>
            </a:r>
            <a:r>
              <a:rPr lang="en-US" i="1" dirty="0" smtClean="0"/>
              <a:t>failed</a:t>
            </a:r>
          </a:p>
          <a:p>
            <a:pPr lvl="1">
              <a:buFont typeface="Arial" charset="0"/>
              <a:buChar char="•"/>
            </a:pPr>
            <a:r>
              <a:rPr lang="en-US" dirty="0" smtClean="0"/>
              <a:t>Node failures do not depend on the jobs running on them and the computations they perform</a:t>
            </a:r>
          </a:p>
          <a:p>
            <a:pPr lvl="1">
              <a:buFont typeface="Arial" charset="0"/>
              <a:buChar char="•"/>
            </a:pPr>
            <a:r>
              <a:rPr lang="en-US" dirty="0" smtClean="0"/>
              <a:t>Statistically independent </a:t>
            </a:r>
            <a:r>
              <a:rPr lang="en-US" dirty="0" smtClean="0"/>
              <a:t>failures</a:t>
            </a:r>
          </a:p>
          <a:p>
            <a:pPr lvl="1">
              <a:buFont typeface="Arial" charset="0"/>
              <a:buChar char="•"/>
            </a:pPr>
            <a:r>
              <a:rPr lang="en-US" dirty="0" smtClean="0"/>
              <a:t>When a node fails, all tasks running on that node fails as well, and if the node is restarted, the jobs running on it is not.</a:t>
            </a:r>
            <a:endParaRPr lang="en-US" dirty="0" smtClean="0"/>
          </a:p>
        </p:txBody>
      </p:sp>
    </p:spTree>
    <p:extLst>
      <p:ext uri="{BB962C8B-B14F-4D97-AF65-F5344CB8AC3E}">
        <p14:creationId xmlns:p14="http://schemas.microsoft.com/office/powerpoint/2010/main" val="9796243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smtClean="0"/>
              <a:t>Future</a:t>
            </a:r>
            <a:r>
              <a:rPr lang="sv-SE" dirty="0" smtClean="0"/>
              <a:t> </a:t>
            </a:r>
            <a:r>
              <a:rPr lang="en-US" dirty="0" smtClean="0"/>
              <a:t>work</a:t>
            </a:r>
            <a:endParaRPr lang="en-US" dirty="0"/>
          </a:p>
        </p:txBody>
      </p:sp>
      <p:sp>
        <p:nvSpPr>
          <p:cNvPr id="3" name="Platshållare för innehåll 2"/>
          <p:cNvSpPr>
            <a:spLocks noGrp="1"/>
          </p:cNvSpPr>
          <p:nvPr>
            <p:ph idx="1"/>
          </p:nvPr>
        </p:nvSpPr>
        <p:spPr/>
        <p:txBody>
          <a:bodyPr/>
          <a:lstStyle/>
          <a:p>
            <a:pPr>
              <a:buFont typeface="Arial" panose="020B0604020202020204" pitchFamily="34" charset="0"/>
              <a:buChar char="•"/>
            </a:pPr>
            <a:r>
              <a:rPr lang="sv-SE" dirty="0" smtClean="0"/>
              <a:t> The </a:t>
            </a:r>
            <a:r>
              <a:rPr lang="en-US" dirty="0" smtClean="0"/>
              <a:t>reliability</a:t>
            </a:r>
            <a:r>
              <a:rPr lang="sv-SE" dirty="0" smtClean="0"/>
              <a:t> </a:t>
            </a:r>
            <a:r>
              <a:rPr lang="en-US" dirty="0" smtClean="0"/>
              <a:t>model</a:t>
            </a:r>
            <a:r>
              <a:rPr lang="sv-SE" dirty="0" smtClean="0"/>
              <a:t> is </a:t>
            </a:r>
            <a:r>
              <a:rPr lang="en-US" dirty="0" smtClean="0"/>
              <a:t>exchangeable. It can be extended through:</a:t>
            </a:r>
          </a:p>
          <a:p>
            <a:pPr lvl="1">
              <a:buFont typeface="Arial" panose="020B0604020202020204" pitchFamily="34" charset="0"/>
              <a:buChar char="•"/>
            </a:pPr>
            <a:r>
              <a:rPr lang="en-US" dirty="0" smtClean="0"/>
              <a:t>Adding more parameter, e.g. considering link failures</a:t>
            </a:r>
          </a:p>
          <a:p>
            <a:pPr lvl="1">
              <a:buFont typeface="Arial" panose="020B0604020202020204" pitchFamily="34" charset="0"/>
              <a:buChar char="•"/>
            </a:pPr>
            <a:r>
              <a:rPr lang="en-US" dirty="0" smtClean="0"/>
              <a:t>Applying machine learning</a:t>
            </a:r>
          </a:p>
          <a:p>
            <a:pPr>
              <a:buFont typeface="Arial" panose="020B0604020202020204" pitchFamily="34" charset="0"/>
              <a:buChar char="•"/>
            </a:pPr>
            <a:r>
              <a:rPr lang="sv-SE" dirty="0"/>
              <a:t> </a:t>
            </a:r>
            <a:r>
              <a:rPr lang="en-US" dirty="0"/>
              <a:t>Adding a consensus </a:t>
            </a:r>
            <a:r>
              <a:rPr lang="en-US" dirty="0" smtClean="0"/>
              <a:t>algorithm</a:t>
            </a:r>
          </a:p>
          <a:p>
            <a:pPr lvl="1">
              <a:buFont typeface="Arial" panose="020B0604020202020204" pitchFamily="34" charset="0"/>
              <a:buChar char="•"/>
            </a:pPr>
            <a:r>
              <a:rPr lang="en-US" dirty="0" smtClean="0"/>
              <a:t>Detect nodes producing the wrong result</a:t>
            </a:r>
            <a:endParaRPr lang="en-US" dirty="0"/>
          </a:p>
          <a:p>
            <a:pPr>
              <a:buFont typeface="Arial" panose="020B0604020202020204" pitchFamily="34" charset="0"/>
              <a:buChar char="•"/>
            </a:pPr>
            <a:r>
              <a:rPr lang="en-US" dirty="0" smtClean="0"/>
              <a:t> The scheduling can be extended by</a:t>
            </a:r>
          </a:p>
          <a:p>
            <a:pPr lvl="1">
              <a:buFont typeface="Arial" panose="020B0604020202020204" pitchFamily="34" charset="0"/>
              <a:buChar char="•"/>
            </a:pPr>
            <a:r>
              <a:rPr lang="en-US" dirty="0" smtClean="0"/>
              <a:t>Not placing replicas in the same physical location, e.g. in the same rack.</a:t>
            </a:r>
          </a:p>
          <a:p>
            <a:pPr lvl="1">
              <a:buFont typeface="Arial" panose="020B0604020202020204" pitchFamily="34" charset="0"/>
              <a:buChar char="•"/>
            </a:pPr>
            <a:r>
              <a:rPr lang="en-US" dirty="0" smtClean="0"/>
              <a:t>Include nodes´ load and resources in the scheduling</a:t>
            </a:r>
          </a:p>
        </p:txBody>
      </p:sp>
    </p:spTree>
    <p:extLst>
      <p:ext uri="{BB962C8B-B14F-4D97-AF65-F5344CB8AC3E}">
        <p14:creationId xmlns:p14="http://schemas.microsoft.com/office/powerpoint/2010/main" val="271538892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a:t>
            </a:r>
            <a:endParaRPr lang="en-US" dirty="0"/>
          </a:p>
        </p:txBody>
      </p:sp>
      <p:sp>
        <p:nvSpPr>
          <p:cNvPr id="3" name="Platshållare för innehåll 2"/>
          <p:cNvSpPr>
            <a:spLocks noGrp="1"/>
          </p:cNvSpPr>
          <p:nvPr>
            <p:ph idx="1"/>
          </p:nvPr>
        </p:nvSpPr>
        <p:spPr/>
        <p:txBody>
          <a:bodyPr/>
          <a:lstStyle/>
          <a:p>
            <a:pPr>
              <a:buFont typeface="Arial" panose="020B0604020202020204" pitchFamily="34" charset="0"/>
              <a:buChar char="•"/>
            </a:pPr>
            <a:r>
              <a:rPr lang="en-US" dirty="0" smtClean="0"/>
              <a:t> We made an experiment where we had </a:t>
            </a:r>
          </a:p>
          <a:p>
            <a:pPr lvl="1">
              <a:buFont typeface="Arial" panose="020B0604020202020204" pitchFamily="34" charset="0"/>
              <a:buChar char="•"/>
            </a:pPr>
            <a:r>
              <a:rPr lang="en-US" dirty="0" smtClean="0"/>
              <a:t>2 reliable nodes (MTBF = 40 s) and </a:t>
            </a:r>
          </a:p>
          <a:p>
            <a:pPr lvl="1">
              <a:buFont typeface="Arial" panose="020B0604020202020204" pitchFamily="34" charset="0"/>
              <a:buChar char="•"/>
            </a:pPr>
            <a:r>
              <a:rPr lang="en-US" dirty="0" smtClean="0"/>
              <a:t>3 less reliable nodes (MTBF = 10 s). </a:t>
            </a:r>
          </a:p>
          <a:p>
            <a:pPr>
              <a:buFont typeface="Arial" panose="020B0604020202020204" pitchFamily="34" charset="0"/>
              <a:buChar char="•"/>
            </a:pPr>
            <a:r>
              <a:rPr lang="en-US" dirty="0" smtClean="0"/>
              <a:t> First all nodes had a low load, then we increased the load on one of the more reliable nodes and later decreased it again.</a:t>
            </a:r>
          </a:p>
          <a:p>
            <a:pPr>
              <a:buFont typeface="Arial" panose="020B0604020202020204" pitchFamily="34" charset="0"/>
              <a:buChar char="•"/>
            </a:pPr>
            <a:r>
              <a:rPr lang="en-US" dirty="0" smtClean="0"/>
              <a:t> We added a condition in the scheduling algorithm</a:t>
            </a:r>
          </a:p>
          <a:p>
            <a:pPr lvl="1">
              <a:buFont typeface="Arial" panose="020B0604020202020204" pitchFamily="34" charset="0"/>
              <a:buChar char="•"/>
            </a:pPr>
            <a:r>
              <a:rPr lang="en-US" dirty="0" smtClean="0"/>
              <a:t>If load &gt; MAX_PREFERRED_LOAD then place the task on another node if possible</a:t>
            </a:r>
            <a:endParaRPr lang="en-US" dirty="0"/>
          </a:p>
        </p:txBody>
      </p:sp>
    </p:spTree>
    <p:extLst>
      <p:ext uri="{BB962C8B-B14F-4D97-AF65-F5344CB8AC3E}">
        <p14:creationId xmlns:p14="http://schemas.microsoft.com/office/powerpoint/2010/main" val="202967215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5630" y="1845734"/>
            <a:ext cx="8521700" cy="4051300"/>
          </a:xfrm>
          <a:prstGeom prst="rect">
            <a:avLst/>
          </a:prstGeom>
        </p:spPr>
      </p:pic>
    </p:spTree>
    <p:extLst>
      <p:ext uri="{BB962C8B-B14F-4D97-AF65-F5344CB8AC3E}">
        <p14:creationId xmlns:p14="http://schemas.microsoft.com/office/powerpoint/2010/main" val="420654028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324693360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28208700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lvl="0" indent="0">
                  <a:buNone/>
                </a:pPr>
                <a:r>
                  <a:rPr lang="en-US" dirty="0" smtClean="0"/>
                  <a:t>We assume failures follow a Poisson process, a common assumption when having constant failure rates</a:t>
                </a:r>
              </a:p>
              <a:p>
                <a:pPr marL="0" lvl="0" indent="0">
                  <a:buNone/>
                </a:pPr>
                <a:endParaRPr lang="en-US" dirty="0" smtClean="0"/>
              </a:p>
              <a:p>
                <a:pPr marL="0" lvl="0" indent="0">
                  <a:buNone/>
                </a:pPr>
                <a:r>
                  <a:rPr lang="en-US" dirty="0"/>
                  <a:t>w</a:t>
                </a:r>
                <a:r>
                  <a:rPr lang="en-US" dirty="0" smtClean="0"/>
                  <a:t>here </a:t>
                </a:r>
                <a14:m>
                  <m:oMath xmlns:m="http://schemas.openxmlformats.org/officeDocument/2006/math">
                    <m:r>
                      <a:rPr lang="en-GB" b="0" i="1" smtClean="0">
                        <a:latin typeface="Cambria Math" charset="0"/>
                      </a:rPr>
                      <m:t>𝜆</m:t>
                    </m:r>
                  </m:oMath>
                </a14:m>
                <a:r>
                  <a:rPr lang="en-US" dirty="0" smtClean="0"/>
                  <a:t> is the failure rate, i.e. the average number of failures during a time </a:t>
                </a:r>
                <a:r>
                  <a:rPr lang="en-US" i="1" dirty="0" smtClean="0"/>
                  <a:t>t</a:t>
                </a:r>
                <a:r>
                  <a:rPr lang="en-US" dirty="0" smtClean="0"/>
                  <a:t>.</a:t>
                </a:r>
              </a:p>
              <a:p>
                <a:pPr marL="0" lvl="0" indent="0">
                  <a:buNone/>
                </a:pPr>
                <a:r>
                  <a:rPr lang="en-US" dirty="0" smtClean="0"/>
                  <a:t>From a time </a:t>
                </a:r>
                <a:r>
                  <a:rPr lang="en-US" i="1" dirty="0" smtClean="0"/>
                  <a:t>t</a:t>
                </a:r>
                <a:r>
                  <a:rPr lang="en-US" dirty="0" smtClean="0"/>
                  <a:t> and a </a:t>
                </a:r>
                <a:r>
                  <a:rPr lang="en-US" i="1" dirty="0" smtClean="0"/>
                  <a:t>mean-time-between-failures</a:t>
                </a:r>
                <a:r>
                  <a:rPr lang="en-US" dirty="0" smtClean="0"/>
                  <a:t> (MTBF), </a:t>
                </a:r>
                <a14:m>
                  <m:oMath xmlns:m="http://schemas.openxmlformats.org/officeDocument/2006/math">
                    <m:r>
                      <a:rPr lang="en-GB" i="1">
                        <a:latin typeface="Cambria Math" charset="0"/>
                      </a:rPr>
                      <m:t>𝜆</m:t>
                    </m:r>
                  </m:oMath>
                </a14:m>
                <a:r>
                  <a:rPr lang="en-US" dirty="0" smtClean="0"/>
                  <a:t> can be calculated as </a:t>
                </a:r>
              </a:p>
              <a:p>
                <a:pPr marL="0" lvl="0" indent="0">
                  <a:buNone/>
                </a:pPr>
                <a:endParaRPr lang="en-US" dirty="0" smtClean="0"/>
              </a:p>
              <a:p>
                <a:pPr marL="0" lvl="0" indent="0">
                  <a:buNone/>
                </a:pPr>
                <a:r>
                  <a:rPr lang="en-US" dirty="0" smtClean="0"/>
                  <a:t>Resulting in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811729" y="2372901"/>
                <a:ext cx="2629502" cy="66191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e>
                      </m:d>
                      <m:r>
                        <a:rPr lang="en-GB" i="1">
                          <a:latin typeface="Cambria Math" charset="0"/>
                        </a:rPr>
                        <m:t>=</m:t>
                      </m:r>
                      <m:f>
                        <m:fPr>
                          <m:ctrlPr>
                            <a:rPr lang="fi-FI" i="1">
                              <a:latin typeface="Cambria Math" charset="0"/>
                            </a:rPr>
                          </m:ctrlPr>
                        </m:fPr>
                        <m:num>
                          <m:r>
                            <a:rPr lang="en-GB" i="1">
                              <a:latin typeface="Cambria Math" charset="0"/>
                            </a:rPr>
                            <m:t>𝜆</m:t>
                          </m:r>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r>
                                <a:rPr lang="en-GB" i="1">
                                  <a:latin typeface="Cambria Math" charset="0"/>
                                </a:rPr>
                                <m:t>𝜆</m:t>
                              </m:r>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11729" y="2372901"/>
                <a:ext cx="2629502" cy="66191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5476206" y="3836294"/>
                <a:ext cx="1300548" cy="5908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𝜆</m:t>
                      </m:r>
                      <m:r>
                        <a:rPr lang="en-GB" i="1">
                          <a:latin typeface="Cambria Math" charset="0"/>
                        </a:rPr>
                        <m:t>=</m:t>
                      </m:r>
                      <m:f>
                        <m:fPr>
                          <m:ctrlPr>
                            <a:rPr lang="fi-FI" i="1">
                              <a:latin typeface="Cambria Math" charset="0"/>
                            </a:rPr>
                          </m:ctrlPr>
                        </m:fPr>
                        <m:num>
                          <m:r>
                            <a:rPr lang="en-GB" i="1">
                              <a:latin typeface="Cambria Math" charset="0"/>
                            </a:rPr>
                            <m:t>𝑡</m:t>
                          </m:r>
                        </m:num>
                        <m:den>
                          <m:r>
                            <a:rPr lang="en-GB" i="1">
                              <a:latin typeface="Cambria Math" charset="0"/>
                            </a:rPr>
                            <m:t>𝑀𝑇𝐵𝐹</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5476206" y="3836294"/>
                <a:ext cx="1300548" cy="590867"/>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384736" y="4727723"/>
                <a:ext cx="5483488" cy="840808"/>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384736" y="4727723"/>
                <a:ext cx="5483488" cy="840808"/>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83931630"/>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2587</TotalTime>
  <Words>5676</Words>
  <Application>Microsoft Macintosh PowerPoint</Application>
  <PresentationFormat>Widescreen</PresentationFormat>
  <Paragraphs>699</Paragraphs>
  <Slides>84</Slides>
  <Notes>57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84</vt:i4>
      </vt:variant>
    </vt:vector>
  </HeadingPairs>
  <TitlesOfParts>
    <vt:vector size="90" baseType="lpstr">
      <vt:lpstr>Calibri</vt:lpstr>
      <vt:lpstr>Calibri Light</vt:lpstr>
      <vt:lpstr>Cambria Math</vt:lpstr>
      <vt:lpstr>Monaco</vt:lpstr>
      <vt:lpstr>Arial</vt:lpstr>
      <vt:lpstr>Retrospect</vt:lpstr>
      <vt:lpstr>Dynamic Fault-Tolerance and Task Scheduling in Distributed Systems</vt:lpstr>
      <vt:lpstr>Agenda</vt:lpstr>
      <vt:lpstr>Introduction</vt:lpstr>
      <vt:lpstr>Goal</vt:lpstr>
      <vt:lpstr>Related work</vt:lpstr>
      <vt:lpstr>System model</vt:lpstr>
      <vt:lpstr>Application model</vt:lpstr>
      <vt:lpstr>Fault model / limitations</vt:lpstr>
      <vt:lpstr>Failure distribution</vt:lpstr>
      <vt:lpstr>Failure distribution</vt:lpstr>
      <vt:lpstr>Mean-time-between-failure</vt:lpstr>
      <vt:lpstr>Reliability definitions</vt:lpstr>
      <vt:lpstr>Reliability model</vt:lpstr>
      <vt:lpstr>Reliability model</vt:lpstr>
      <vt:lpstr>Reliability model cont’d</vt:lpstr>
      <vt:lpstr>Fault-tolerant model</vt:lpstr>
      <vt:lpstr>Ensuring reliability</vt:lpstr>
      <vt:lpstr>Ensuring reliability example</vt:lpstr>
      <vt:lpstr>Ensuring reliability example</vt:lpstr>
      <vt:lpstr>Ensuring reliability example cont’d</vt:lpstr>
      <vt:lpstr>Ensuring reliability example cont’d</vt:lpstr>
      <vt:lpstr>Ensuring reliability example cont’d</vt:lpstr>
      <vt:lpstr>Optimization</vt:lpstr>
      <vt:lpstr>Moving to more reliable</vt:lpstr>
      <vt:lpstr>Deleting unnecessary replicas</vt:lpstr>
      <vt:lpstr>Optimization example</vt:lpstr>
      <vt:lpstr>Optimization example</vt:lpstr>
      <vt:lpstr>Optimization example</vt:lpstr>
      <vt:lpstr>Optimization example</vt:lpstr>
      <vt:lpstr>Optimization example</vt:lpstr>
      <vt:lpstr>Optimization example</vt:lpstr>
      <vt:lpstr>Optimization example</vt:lpstr>
      <vt:lpstr>Optimization example</vt:lpstr>
      <vt:lpstr>Detecting node failure</vt:lpstr>
      <vt:lpstr>Detecting node failure - best and worst case</vt:lpstr>
      <vt:lpstr>Handling node failure</vt:lpstr>
      <vt:lpstr>Handling node failure cont’d</vt:lpstr>
      <vt:lpstr>Handling node failure cont’d.</vt:lpstr>
      <vt:lpstr>Handling node failure cont’d.</vt:lpstr>
      <vt:lpstr>Handling node failure cont’d.</vt:lpstr>
      <vt:lpstr>Handling node failure cont’d.</vt:lpstr>
      <vt:lpstr>Handling node failure cont’d.</vt:lpstr>
      <vt:lpstr>Example – before failure</vt:lpstr>
      <vt:lpstr>Example – after failure</vt:lpstr>
      <vt:lpstr>Expressing time t</vt:lpstr>
      <vt:lpstr>Replication failure example</vt:lpstr>
      <vt:lpstr>Replication failure example cont’d</vt:lpstr>
      <vt:lpstr>Replication failure example cont’d</vt:lpstr>
      <vt:lpstr>Expressing time t</vt:lpstr>
      <vt:lpstr>Expressing time t cont’d</vt:lpstr>
      <vt:lpstr>Calvin</vt:lpstr>
      <vt:lpstr>Calvin - runtime</vt:lpstr>
      <vt:lpstr>Calvin - actor</vt:lpstr>
      <vt:lpstr>Calvin - application</vt:lpstr>
      <vt:lpstr>Changes made to Calvin</vt:lpstr>
      <vt:lpstr>Experiments</vt:lpstr>
      <vt:lpstr>Experiments setup</vt:lpstr>
      <vt:lpstr>Application used in experiments</vt:lpstr>
      <vt:lpstr>Application used in experiments cont’d.</vt:lpstr>
      <vt:lpstr>Simulating node failures</vt:lpstr>
      <vt:lpstr>Ensuring a certain reliability</vt:lpstr>
      <vt:lpstr>Result</vt:lpstr>
      <vt:lpstr>Optimal number of replicas</vt:lpstr>
      <vt:lpstr>Optimal number of replicas cont’d.</vt:lpstr>
      <vt:lpstr>Result – total number of replicas</vt:lpstr>
      <vt:lpstr>Result – replicas per node (MTBF 7.5)</vt:lpstr>
      <vt:lpstr>Result – replicas per node (MTBF 15)</vt:lpstr>
      <vt:lpstr>Result – replicas per node (MTBF 40)</vt:lpstr>
      <vt:lpstr>Removing unnecessary replicas</vt:lpstr>
      <vt:lpstr>Removing unnecessary replicas cont’d.</vt:lpstr>
      <vt:lpstr>Result – total number of replicas</vt:lpstr>
      <vt:lpstr>Result – replicas per node (MTBF 10)</vt:lpstr>
      <vt:lpstr>Result – replicas per node (MTBF 25)</vt:lpstr>
      <vt:lpstr>Self-adapting</vt:lpstr>
      <vt:lpstr>Result – node reliabilities</vt:lpstr>
      <vt:lpstr>Result – number of replicas</vt:lpstr>
      <vt:lpstr>Replication time</vt:lpstr>
      <vt:lpstr>Result</vt:lpstr>
      <vt:lpstr>Result</vt:lpstr>
      <vt:lpstr>Future work</vt:lpstr>
      <vt:lpstr>Considering load in the scheduling</vt:lpstr>
      <vt:lpstr>Considering load in the scheduling, cont’d.</vt:lpstr>
      <vt:lpstr>Considering load in the scheduling, cont’d.</vt:lpstr>
      <vt:lpstr>Considering load in the scheduling, cont’d.</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Fault-Tolerance and Task Scheduling in Distributed Systems</dc:title>
  <dc:creator>Philip Ståhl</dc:creator>
  <cp:lastModifiedBy>Philip Ståhl</cp:lastModifiedBy>
  <cp:revision>139</cp:revision>
  <dcterms:created xsi:type="dcterms:W3CDTF">2016-04-26T11:03:39Z</dcterms:created>
  <dcterms:modified xsi:type="dcterms:W3CDTF">2016-05-06T13:30:03Z</dcterms:modified>
</cp:coreProperties>
</file>